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76" r:id="rId2"/>
    <p:sldId id="283" r:id="rId3"/>
    <p:sldId id="272" r:id="rId4"/>
    <p:sldId id="297" r:id="rId5"/>
    <p:sldId id="284" r:id="rId6"/>
    <p:sldId id="295" r:id="rId7"/>
    <p:sldId id="298" r:id="rId8"/>
    <p:sldId id="287" r:id="rId9"/>
    <p:sldId id="286" r:id="rId10"/>
  </p:sldIdLst>
  <p:sldSz cx="9144000" cy="6858000" type="screen4x3"/>
  <p:notesSz cx="6669088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FFFFCC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028" autoAdjust="0"/>
  </p:normalViewPr>
  <p:slideViewPr>
    <p:cSldViewPr>
      <p:cViewPr>
        <p:scale>
          <a:sx n="100" d="100"/>
          <a:sy n="100" d="100"/>
        </p:scale>
        <p:origin x="-194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-3954" y="-84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2"/>
          </a:xfrm>
          <a:prstGeom prst="rect">
            <a:avLst/>
          </a:prstGeom>
        </p:spPr>
        <p:txBody>
          <a:bodyPr vert="horz" lIns="91842" tIns="45920" rIns="91842" bIns="459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8" y="0"/>
            <a:ext cx="2889938" cy="496412"/>
          </a:xfrm>
          <a:prstGeom prst="rect">
            <a:avLst/>
          </a:prstGeom>
        </p:spPr>
        <p:txBody>
          <a:bodyPr vert="horz" lIns="91842" tIns="45920" rIns="91842" bIns="45920" rtlCol="0"/>
          <a:lstStyle>
            <a:lvl1pPr algn="r">
              <a:defRPr sz="1200"/>
            </a:lvl1pPr>
          </a:lstStyle>
          <a:p>
            <a:fld id="{0750EFF3-17C2-4221-9B6B-DAE259D65265}" type="datetimeFigureOut">
              <a:rPr lang="ru-RU" smtClean="0"/>
              <a:pPr/>
              <a:t>11.07.2013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55663" y="746125"/>
            <a:ext cx="4957762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42" tIns="45920" rIns="91842" bIns="459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15909"/>
            <a:ext cx="5335270" cy="4467702"/>
          </a:xfrm>
          <a:prstGeom prst="rect">
            <a:avLst/>
          </a:prstGeom>
        </p:spPr>
        <p:txBody>
          <a:bodyPr vert="horz" lIns="91842" tIns="45920" rIns="91842" bIns="459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6412"/>
          </a:xfrm>
          <a:prstGeom prst="rect">
            <a:avLst/>
          </a:prstGeom>
        </p:spPr>
        <p:txBody>
          <a:bodyPr vert="horz" lIns="91842" tIns="45920" rIns="91842" bIns="459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8" y="9430091"/>
            <a:ext cx="2889938" cy="496412"/>
          </a:xfrm>
          <a:prstGeom prst="rect">
            <a:avLst/>
          </a:prstGeom>
        </p:spPr>
        <p:txBody>
          <a:bodyPr vert="horz" lIns="91842" tIns="45920" rIns="91842" bIns="45920" rtlCol="0" anchor="b"/>
          <a:lstStyle>
            <a:lvl1pPr algn="r">
              <a:defRPr sz="1200"/>
            </a:lvl1pPr>
          </a:lstStyle>
          <a:p>
            <a:fld id="{99172FF7-A359-49C7-ADA9-A2C0F1F187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10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92113" y="400050"/>
            <a:ext cx="5911850" cy="44354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508708" y="5036514"/>
            <a:ext cx="5863608" cy="4891712"/>
          </a:xfrm>
        </p:spPr>
        <p:txBody>
          <a:bodyPr/>
          <a:lstStyle/>
          <a:p>
            <a:pPr indent="361945" algn="just"/>
            <a:r>
              <a:rPr lang="ru-RU" sz="1100" dirty="0">
                <a:latin typeface="Arial" pitchFamily="34" charset="0"/>
                <a:cs typeface="Arial" pitchFamily="34" charset="0"/>
              </a:rPr>
              <a:t>На изменение платежа жителей за коммунальные услуги в 2013 году оказали влияние несколько факторов. </a:t>
            </a:r>
          </a:p>
          <a:p>
            <a:pPr indent="361945" algn="just"/>
            <a:r>
              <a:rPr lang="ru-RU" sz="1100" dirty="0">
                <a:latin typeface="Arial" pitchFamily="34" charset="0"/>
                <a:cs typeface="Arial" pitchFamily="34" charset="0"/>
              </a:rPr>
              <a:t>Уже в конце 2012 года параметры изменения тарифов были известны. Они были заданы ФСТ России и выполнены органами регулирования тарифов.</a:t>
            </a:r>
          </a:p>
          <a:p>
            <a:pPr indent="361945" algn="just"/>
            <a:r>
              <a:rPr lang="ru-RU" sz="1100" dirty="0">
                <a:latin typeface="Arial" pitchFamily="34" charset="0"/>
                <a:cs typeface="Arial" pitchFamily="34" charset="0"/>
              </a:rPr>
              <a:t>При этом рост совокупного платежа граждан за коммунальные услуги задан не был, для каждого жителя он определялся уровнем изменения тарифов на коммунальные услуги.  </a:t>
            </a:r>
          </a:p>
          <a:p>
            <a:pPr indent="361945" algn="just"/>
            <a:r>
              <a:rPr lang="ru-RU" sz="1100" dirty="0">
                <a:latin typeface="Arial" pitchFamily="34" charset="0"/>
                <a:cs typeface="Arial" pitchFamily="34" charset="0"/>
              </a:rPr>
              <a:t>Кроме того, в РФ продолжался поэтапный переход на новые Правила предоставления коммунальных услуг (изменение нормативов потребления коммунальных услуг).</a:t>
            </a:r>
          </a:p>
          <a:p>
            <a:pPr indent="361945" algn="just"/>
            <a:r>
              <a:rPr lang="ru-RU" sz="1100" dirty="0">
                <a:latin typeface="Arial" pitchFamily="34" charset="0"/>
                <a:cs typeface="Arial" pitchFamily="34" charset="0"/>
              </a:rPr>
              <a:t>Учитывая, что в ряде регионов РФ применение новых Правил повлекло неоправданное увеличение коммунальных платежей, в течение первого полугодия в стране были реализованы поручения Президента РФ и Правительства РФ (указаны на слайде).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172FF7-A359-49C7-ADA9-A2C0F1F187B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769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 txBox="1">
            <a:spLocks noGrp="1" noChangeArrowheads="1"/>
          </p:cNvSpPr>
          <p:nvPr/>
        </p:nvSpPr>
        <p:spPr bwMode="auto">
          <a:xfrm>
            <a:off x="3776868" y="9430220"/>
            <a:ext cx="2890665" cy="49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42" tIns="45920" rIns="91842" bIns="45920" anchor="b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0AB70A5F-DEF6-41DA-84C9-EFF1FB0EB216}" type="slidenum">
              <a:rPr lang="ru-RU" sz="1200">
                <a:solidFill>
                  <a:prstClr val="black"/>
                </a:solidFill>
                <a:latin typeface="Arial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 sz="12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6194061" y="9428624"/>
            <a:ext cx="473471" cy="49800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842" tIns="45920" rIns="91842" bIns="45920" anchor="b"/>
          <a:lstStyle/>
          <a:p>
            <a:pPr algn="r">
              <a:defRPr/>
            </a:pPr>
            <a:fld id="{5329F01B-FD3E-42E4-9FB3-6F85FF5484FE}" type="slidenum">
              <a:rPr lang="ru-RU" sz="1400">
                <a:solidFill>
                  <a:prstClr val="black"/>
                </a:solidFill>
                <a:cs typeface="Arial" charset="0"/>
              </a:rPr>
              <a:pPr algn="r">
                <a:defRPr/>
              </a:pPr>
              <a:t>2</a:t>
            </a:fld>
            <a:endParaRPr lang="ru-RU" sz="14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8436" name="Rectangle 7"/>
          <p:cNvSpPr txBox="1">
            <a:spLocks noGrp="1" noChangeArrowheads="1"/>
          </p:cNvSpPr>
          <p:nvPr/>
        </p:nvSpPr>
        <p:spPr bwMode="auto">
          <a:xfrm>
            <a:off x="3776868" y="9431817"/>
            <a:ext cx="2890665" cy="494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822" tIns="45412" rIns="90822" bIns="45412" anchor="b"/>
          <a:lstStyle>
            <a:lvl1pPr defTabSz="904875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defTabSz="904875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defTabSz="904875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defTabSz="904875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defTabSz="904875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</a:endParaRPr>
          </a:p>
        </p:txBody>
      </p:sp>
      <p:sp>
        <p:nvSpPr>
          <p:cNvPr id="184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92200" y="111125"/>
            <a:ext cx="4322763" cy="32432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9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5480" y="2936867"/>
            <a:ext cx="6428774" cy="6740758"/>
          </a:xfrm>
          <a:solidFill>
            <a:schemeClr val="bg1"/>
          </a:solidFill>
          <a:extLst/>
        </p:spPr>
        <p:txBody>
          <a:bodyPr wrap="square" lIns="18079" tIns="45412" rIns="18079" bIns="45412" numCol="1" anchor="t" anchorCtr="0" compatLnSpc="1">
            <a:prstTxWarp prst="textNoShape">
              <a:avLst/>
            </a:prstTxWarp>
          </a:bodyPr>
          <a:lstStyle/>
          <a:p>
            <a:pPr indent="361945" algn="just">
              <a:lnSpc>
                <a:spcPct val="90000"/>
              </a:lnSpc>
            </a:pPr>
            <a:r>
              <a:rPr lang="ru-RU" sz="1300" dirty="0">
                <a:latin typeface="Arial" pitchFamily="34" charset="0"/>
                <a:cs typeface="Arial" pitchFamily="34" charset="0"/>
              </a:rPr>
              <a:t>В Тюменской области тарифы на коммунальные услуги (теплоснабжение, холодное и горячее водоснабжение, водоотведение) на 2013 год были установлены в отсутствие ограничений роста платежей за коммунальные услуги и во исполнение решений Федеральной службы по тарифам, определившей предельные индексы роста тарифов для Тюменской области:</a:t>
            </a:r>
          </a:p>
          <a:p>
            <a:pPr indent="361945" algn="just">
              <a:lnSpc>
                <a:spcPct val="90000"/>
              </a:lnSpc>
            </a:pPr>
            <a:r>
              <a:rPr lang="ru-RU" sz="1300" dirty="0">
                <a:latin typeface="Arial" pitchFamily="34" charset="0"/>
                <a:cs typeface="Arial" pitchFamily="34" charset="0"/>
              </a:rPr>
              <a:t>-на услуги водоснабжения и водоотведения – 107,6% с 1 июля 2013 года (рост 4% в среднем по году),</a:t>
            </a:r>
          </a:p>
          <a:p>
            <a:pPr marL="287005" indent="-287005" algn="just">
              <a:lnSpc>
                <a:spcPct val="90000"/>
              </a:lnSpc>
              <a:buFontTx/>
              <a:buChar char="-"/>
            </a:pPr>
            <a:r>
              <a:rPr lang="ru-RU" sz="1300" dirty="0">
                <a:latin typeface="Arial" pitchFamily="34" charset="0"/>
                <a:cs typeface="Arial" pitchFamily="34" charset="0"/>
              </a:rPr>
              <a:t>на тепловую энергию – 114,7% с 1 июля 2013 года (рост 8% в среднем по году).</a:t>
            </a:r>
          </a:p>
          <a:p>
            <a:pPr marL="287005" indent="-287005" algn="just">
              <a:lnSpc>
                <a:spcPct val="90000"/>
              </a:lnSpc>
              <a:buFontTx/>
              <a:buChar char="-"/>
            </a:pPr>
            <a:endParaRPr lang="ru-RU" sz="13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90000"/>
              </a:lnSpc>
            </a:pPr>
            <a:r>
              <a:rPr lang="ru-RU" sz="1300" i="1" dirty="0">
                <a:latin typeface="Arial" pitchFamily="34" charset="0"/>
                <a:cs typeface="Arial" pitchFamily="34" charset="0"/>
              </a:rPr>
              <a:t>Применение установленных тарифов с учетом указанных факторов приводит к среднегодовому росту платы за коммунальные услуги в Тюменской области в 2013 году на 10-12% (20-25% – с 1 июля), что, впрочем, строго соответствует предельным индексам изменения тарифов, установленных ФСТ России. Более того, ограничить указанный рост тарифов у региона не было и нет правовых оснований.</a:t>
            </a:r>
          </a:p>
          <a:p>
            <a:pPr algn="just">
              <a:lnSpc>
                <a:spcPct val="90000"/>
              </a:lnSpc>
            </a:pPr>
            <a:endParaRPr lang="ru-RU" sz="1300" i="1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90000"/>
              </a:lnSpc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 Справочно: Размеры тарифов на электрическую энергию одинаковы для жителей всех муниципальных образований Тюменской области, их рост со второго полугодия 2013 года не превысит 6%. Жители Тюменской области, которые проживают в газифицированных домах, станут платить за электричество 2,17 рубля, для них рост стоимости услуги к сегодняшнему уровню составит 23 копейки. Владельцам квартир с электроплитами и жителям сельских населенных пунктов киловатт электроэнергии с 1 июля наступившего года будет обходиться в 1,52 рубля - на 6 копеек больше, чем сейчас.</a:t>
            </a:r>
          </a:p>
          <a:p>
            <a:pPr algn="just">
              <a:lnSpc>
                <a:spcPct val="90000"/>
              </a:lnSpc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   Среднегодовой рост розничных цен на природный газ для населения составит 7,5% или 15% с июля 2013 года. Розничная цена с 1 июля 2013 года увеличится на 54 коп./</a:t>
            </a:r>
            <a:r>
              <a:rPr lang="ru-RU" sz="1000" dirty="0" err="1">
                <a:latin typeface="Arial" pitchFamily="34" charset="0"/>
                <a:cs typeface="Arial" pitchFamily="34" charset="0"/>
              </a:rPr>
              <a:t>куб.м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 и составит 4108,00 руб./1000 </a:t>
            </a:r>
            <a:r>
              <a:rPr lang="ru-RU" sz="1000" dirty="0" err="1">
                <a:latin typeface="Arial" pitchFamily="34" charset="0"/>
                <a:cs typeface="Arial" pitchFamily="34" charset="0"/>
              </a:rPr>
              <a:t>куб.м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 (цена в первом полугодии - 3572,00 руб./1000 </a:t>
            </a:r>
            <a:r>
              <a:rPr lang="ru-RU" sz="1000" dirty="0" err="1">
                <a:latin typeface="Arial" pitchFamily="34" charset="0"/>
                <a:cs typeface="Arial" pitchFamily="34" charset="0"/>
              </a:rPr>
              <a:t>куб.м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).</a:t>
            </a:r>
          </a:p>
          <a:p>
            <a:pPr algn="just">
              <a:lnSpc>
                <a:spcPct val="90000"/>
              </a:lnSpc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   Тарифы в сфере теплоснабжения и водоснабжения устанавливаются для каждой коммунальной организации отдельно - исходя из обоснованных затрат на производство соответствующего коммунального ресурса. Так, для потребителей города Тюмени стоимость услуг (по их производителям) изменится следующим образом:</a:t>
            </a:r>
          </a:p>
          <a:p>
            <a:pPr algn="just">
              <a:lnSpc>
                <a:spcPct val="90000"/>
              </a:lnSpc>
            </a:pPr>
            <a:r>
              <a:rPr lang="ru-RU" sz="1000" u="sng" dirty="0">
                <a:latin typeface="Arial" pitchFamily="34" charset="0"/>
                <a:cs typeface="Arial" pitchFamily="34" charset="0"/>
              </a:rPr>
              <a:t>ООО «Тюмень Водоканал»: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 lvl="0" algn="just">
              <a:lnSpc>
                <a:spcPct val="90000"/>
              </a:lnSpc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1 куб. м. холодной воды с очисткой станет дороже на 0,80 руб. До   1 июля 2013 года стоимость 1 куб м. - 20,23 руб., с 1 июля 2013 года – 21,03 руб. Среднегодовой рост – 2%, или 4% с июля 2013 года;</a:t>
            </a:r>
          </a:p>
          <a:p>
            <a:pPr lvl="0" algn="just">
              <a:lnSpc>
                <a:spcPct val="90000"/>
              </a:lnSpc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по водоотведению увеличится на 1,66 руб. (стоимость услуги составляет соответственно 11,93 и 13,59 руб. за куб. м). Среднегодовой рост – 7%, или 14% с июля 2013 года.</a:t>
            </a:r>
          </a:p>
          <a:p>
            <a:pPr algn="just">
              <a:lnSpc>
                <a:spcPct val="90000"/>
              </a:lnSpc>
            </a:pPr>
            <a:r>
              <a:rPr lang="ru-RU" sz="1000" u="sng" dirty="0">
                <a:latin typeface="Arial" pitchFamily="34" charset="0"/>
                <a:cs typeface="Arial" pitchFamily="34" charset="0"/>
              </a:rPr>
              <a:t>ОАО «УТСК»: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 lvl="0" algn="just">
              <a:lnSpc>
                <a:spcPct val="90000"/>
              </a:lnSpc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тариф на тепловую энергию с 1 июля 2012 года вырастет с 758,67 руб. за Гкал до 900,33 руб. за Гкал на 142 руб. за Гкал или на 18,6% (на 9,3% в среднем за год). </a:t>
            </a:r>
          </a:p>
          <a:p>
            <a:pPr indent="449640" algn="just">
              <a:lnSpc>
                <a:spcPct val="90000"/>
              </a:lnSpc>
              <a:spcBef>
                <a:spcPct val="0"/>
              </a:spcBef>
              <a:defRPr/>
            </a:pP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 txBox="1">
            <a:spLocks noGrp="1" noChangeArrowheads="1"/>
          </p:cNvSpPr>
          <p:nvPr/>
        </p:nvSpPr>
        <p:spPr bwMode="auto">
          <a:xfrm>
            <a:off x="3778425" y="9430219"/>
            <a:ext cx="2889108" cy="4964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061" tIns="45530" rIns="91061" bIns="45530" anchor="b"/>
          <a:lstStyle/>
          <a:p>
            <a:pPr algn="r">
              <a:defRPr/>
            </a:pPr>
            <a:fld id="{911CB33C-F37F-4593-BF80-8D17BB1CB9E5}" type="slidenum">
              <a:rPr lang="ru-RU" sz="1200"/>
              <a:pPr algn="r">
                <a:defRPr/>
              </a:pPr>
              <a:t>3</a:t>
            </a:fld>
            <a:endParaRPr lang="ru-RU" sz="120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187325"/>
            <a:ext cx="4641850" cy="3482975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6771" y="3660883"/>
            <a:ext cx="6146191" cy="6265746"/>
          </a:xfrm>
          <a:noFill/>
          <a:ln/>
        </p:spPr>
        <p:txBody>
          <a:bodyPr lIns="91061" tIns="45530" rIns="91061" bIns="45530"/>
          <a:lstStyle/>
          <a:p>
            <a:pPr indent="361945" algn="just"/>
            <a:r>
              <a:rPr lang="ru-RU" sz="1300" dirty="0">
                <a:latin typeface="Arial" pitchFamily="34" charset="0"/>
                <a:cs typeface="Arial" pitchFamily="34" charset="0"/>
              </a:rPr>
              <a:t>В целях соблюдения установленного ограничения роста платы в Тюменской области принято решение о применении бюджетного субсидирования населения. Сумма превышения 12-процентного (либо 15-процентного) роста платежа за коммунальные услуги будет вычитаться из итоговой суммы к оплате по квитанции и не будет взыскиваться исполнителем коммунальных услуг с потребителя. Проще говоря, за это заплатит бюджет.</a:t>
            </a:r>
          </a:p>
          <a:p>
            <a:pPr indent="361945" algn="just"/>
            <a:r>
              <a:rPr lang="ru-RU" sz="1300" dirty="0">
                <a:latin typeface="Arial" pitchFamily="34" charset="0"/>
                <a:cs typeface="Arial" pitchFamily="34" charset="0"/>
              </a:rPr>
              <a:t>Квитанции на оплату коммунальных услуг за июль, платеж в которых определен с учетом новых тарифов, граждане должны получить, в срок до 10 августа 2013 года. При этом необходимо обратить особое внимание на расчет итоговой суммы к оплате за расчетный период.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На слайде представлены коммунальные услуги по которым</a:t>
            </a:r>
            <a:r>
              <a:rPr lang="ru-RU" baseline="0" dirty="0" smtClean="0"/>
              <a:t> осуществляется социальная поддержка граждан.</a:t>
            </a:r>
          </a:p>
          <a:p>
            <a:pPr algn="just">
              <a:lnSpc>
                <a:spcPct val="9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Постановление о предоставлении социальной поддержки не распространяет свое действие на услуги электроэнергии и природного газа.  Это связано с тем, что размеры тарифов на электрическую энергию одинаковы для жителей всех муниципальных образований Тюменской области, их рост со второго полугодия 2013 года не превысит 11,8%. </a:t>
            </a:r>
          </a:p>
          <a:p>
            <a:pPr algn="just">
              <a:lnSpc>
                <a:spcPct val="9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Среднегодовой рост розничных цен на природный газ для населения составит 7,5% или 15% с июля 2013 года. </a:t>
            </a:r>
            <a:endParaRPr lang="ru-RU" dirty="0" smtClean="0"/>
          </a:p>
        </p:txBody>
      </p:sp>
      <p:sp>
        <p:nvSpPr>
          <p:cNvPr id="8196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0141">
              <a:defRPr/>
            </a:pPr>
            <a:fld id="{A74B6509-3E6E-4D15-8ED0-DD5877362BD6}" type="slidenum">
              <a:rPr lang="ru-RU" smtClean="0"/>
              <a:pPr defTabSz="950141">
                <a:defRPr/>
              </a:pPr>
              <a:t>4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854075" y="744538"/>
            <a:ext cx="4960938" cy="37211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 bwMode="auto">
          <a:xfrm>
            <a:off x="238293" y="4458126"/>
            <a:ext cx="6192502" cy="54701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54" tIns="45527" rIns="91054" bIns="45527"/>
          <a:lstStyle/>
          <a:p>
            <a:pPr algn="just"/>
            <a:r>
              <a:rPr lang="ru-RU" sz="1100" dirty="0">
                <a:latin typeface="Arial" pitchFamily="34" charset="0"/>
              </a:rPr>
              <a:t>Рассмотрим схему реализации постановления.</a:t>
            </a:r>
          </a:p>
          <a:p>
            <a:pPr algn="just"/>
            <a:r>
              <a:rPr lang="ru-RU" sz="1100" dirty="0">
                <a:latin typeface="Arial" pitchFamily="34" charset="0"/>
              </a:rPr>
              <a:t>1) Организации, которые осуществляют начисление платы граждан за коммунальные услуги самостоятельно либо через специализированные организации производят начисление платы за КУ и одновременно расчет субсидий.</a:t>
            </a:r>
          </a:p>
          <a:p>
            <a:pPr algn="just"/>
            <a:r>
              <a:rPr lang="ru-RU" sz="1100" dirty="0">
                <a:latin typeface="Arial" pitchFamily="34" charset="0"/>
              </a:rPr>
              <a:t>Исполнитель КУ формирует реестр граждан, у которых рост платежа за предоставленные услуги превысил ограничения роста платы, по формам согласно приложениям №1.1. и №1.2. к Положению. Сформированный реестр исполнитель КУ предоставляет его для согласования в </a:t>
            </a:r>
            <a:r>
              <a:rPr lang="ru-RU" sz="1100" dirty="0" err="1">
                <a:latin typeface="Arial" pitchFamily="34" charset="0"/>
              </a:rPr>
              <a:t>ресурсоснабжающую</a:t>
            </a:r>
            <a:r>
              <a:rPr lang="ru-RU" sz="1100" dirty="0">
                <a:latin typeface="Arial" pitchFamily="34" charset="0"/>
              </a:rPr>
              <a:t> организацию на бумажном носителе и в электронном виде за каждый месяц субсидируемого периода. </a:t>
            </a:r>
          </a:p>
          <a:p>
            <a:pPr algn="just"/>
            <a:r>
              <a:rPr lang="ru-RU" sz="1100" dirty="0">
                <a:latin typeface="Arial" pitchFamily="34" charset="0"/>
              </a:rPr>
              <a:t>2) Ресурсоснабжающая организация проверяет данные о наличии приборов учета и правильность расчета объемов потребления исходя из показаний приборов учета. </a:t>
            </a:r>
          </a:p>
          <a:p>
            <a:pPr algn="just"/>
            <a:r>
              <a:rPr lang="ru-RU" sz="1100" dirty="0">
                <a:latin typeface="Arial" pitchFamily="34" charset="0"/>
              </a:rPr>
              <a:t>В случае наличия в расчетах ошибок реестры граждан возвращаются Организации.</a:t>
            </a:r>
          </a:p>
          <a:p>
            <a:pPr algn="just"/>
            <a:r>
              <a:rPr lang="ru-RU" sz="1100" dirty="0">
                <a:latin typeface="Arial" pitchFamily="34" charset="0"/>
              </a:rPr>
              <a:t>Согласованные ресурсоснабжающей организацией реестры граждан направляются ресурсоснабжающей организацией в Департамент тарифной и ценовой политики Тюменской области на бумажном носителе и в электронном виде. </a:t>
            </a:r>
          </a:p>
          <a:p>
            <a:pPr algn="just"/>
            <a:r>
              <a:rPr lang="ru-RU" sz="1100" dirty="0">
                <a:latin typeface="Arial" pitchFamily="34" charset="0"/>
              </a:rPr>
              <a:t>3) Департамент тарифной и ценовой политики Тюменской области на основании представленных реестров осуществляет проверку правильности расчета.</a:t>
            </a:r>
          </a:p>
          <a:p>
            <a:pPr algn="just"/>
            <a:r>
              <a:rPr lang="ru-RU" sz="1100" dirty="0">
                <a:latin typeface="Arial" pitchFamily="34" charset="0"/>
              </a:rPr>
              <a:t>Согласованные Департаментом тарифной и ценовой политики Тюменской области реестры граждан направляются в Департамент жилищно-коммунальной хозяйства Тюменской области. Одновременно Департамент тарифной и ценовой политики Тюменской области направляет в </a:t>
            </a:r>
            <a:r>
              <a:rPr lang="ru-RU" sz="1100" dirty="0" err="1">
                <a:latin typeface="Arial" pitchFamily="34" charset="0"/>
              </a:rPr>
              <a:t>ресурсоснабжающую</a:t>
            </a:r>
            <a:r>
              <a:rPr lang="ru-RU" sz="1100" dirty="0">
                <a:latin typeface="Arial" pitchFamily="34" charset="0"/>
              </a:rPr>
              <a:t> организацию и исполнителю коммунальных услуг уведомление о согласовании реестров граждан.</a:t>
            </a:r>
          </a:p>
          <a:p>
            <a:pPr algn="just"/>
            <a:r>
              <a:rPr lang="ru-RU" sz="1100" dirty="0">
                <a:latin typeface="Arial" pitchFamily="34" charset="0"/>
              </a:rPr>
              <a:t>В случае несоответствия применяемых тарифов и (или) нормативов, а также наличия в расчетах ошибок реестры граждан возвращаются Департаментом тарифной и ценовой политики Тюменской области ресурсоснабжающей организации для устранения замечаний.</a:t>
            </a:r>
          </a:p>
          <a:p>
            <a:pPr algn="just"/>
            <a:r>
              <a:rPr lang="ru-RU" sz="1100" dirty="0">
                <a:latin typeface="Arial" pitchFamily="34" charset="0"/>
              </a:rPr>
              <a:t>4) После получения уведомления ресурсоснабжающая организация обращается в департамент жилищно-коммунального хозяйства ТО с заявлением о предоставлении субсидии.</a:t>
            </a:r>
          </a:p>
          <a:p>
            <a:pPr algn="just"/>
            <a:endParaRPr lang="ru-RU" sz="1100" dirty="0">
              <a:latin typeface="Arial" pitchFamily="34" charset="0"/>
            </a:endParaRPr>
          </a:p>
          <a:p>
            <a:pPr algn="just"/>
            <a:r>
              <a:rPr lang="ru-RU" sz="1100" i="1" dirty="0">
                <a:latin typeface="Arial" pitchFamily="34" charset="0"/>
              </a:rPr>
              <a:t>В случае принятия решения о предоставлении субсидий, ДЖКХ ТО перечисляет субсидии на счет ресурсоснабжающей организации в течении 15 рабочих дней со дня принятия решения.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Сам расчет субсидий Вам расскажет следующий докладчик. Однако</a:t>
            </a:r>
            <a:r>
              <a:rPr lang="ru-RU" baseline="0" dirty="0" smtClean="0"/>
              <a:t> прошу обратить особое внимание на то, что постановлением предусмотрено два варианта расчета суммы субсидий.</a:t>
            </a:r>
          </a:p>
          <a:p>
            <a:r>
              <a:rPr lang="ru-RU" baseline="0" dirty="0" smtClean="0"/>
              <a:t>На данном слайде представлен первый вариант - </a:t>
            </a:r>
            <a:r>
              <a:rPr lang="ru-RU" dirty="0"/>
              <a:t>если не менее двух из коммунальных ресурсов - холодная вода (на нужды горячего и холодного водоснабжения), горячая вода, водоотведение - производятся одной ресурсоснабжающей организацией, то Организацией определяется итоговая сумма субсидий по коммунальным услугам, с учетом включения в расчет как положительных, так и отрицательных результатов расчета субсидии по каждому виду услуг (формула 13 приложения 1 к настоящему Положению). При этом по коммунальной услуге, по которой положительный результат наибольший, субсидия определяется за исключением всех отрицательных результатов. В представленном расчете получили что по услугам ХВС, ГВС, ВО есть как положительные так и отрицательные суммы субсидий. Наибольшая положительная сумма по услуге ГВС, поэтому отрицательную сумму по водоотведению учитываем в сумме по ГВС.</a:t>
            </a:r>
          </a:p>
          <a:p>
            <a:endParaRPr lang="ru-RU" dirty="0" smtClean="0"/>
          </a:p>
        </p:txBody>
      </p:sp>
      <p:sp>
        <p:nvSpPr>
          <p:cNvPr id="8196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0141">
              <a:defRPr/>
            </a:pPr>
            <a:fld id="{A74B6509-3E6E-4D15-8ED0-DD5877362BD6}" type="slidenum">
              <a:rPr lang="ru-RU" smtClean="0"/>
              <a:pPr defTabSz="950141">
                <a:defRPr/>
              </a:pPr>
              <a:t>6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dirty="0"/>
              <a:t>Второй вариант это когда коммунальные ресурсы производятся различными </a:t>
            </a:r>
            <a:r>
              <a:rPr lang="ru-RU" dirty="0" err="1"/>
              <a:t>ресурсоснабжающими</a:t>
            </a:r>
            <a:r>
              <a:rPr lang="ru-RU" dirty="0"/>
              <a:t> организациями. В данном варианте расчет субсидий при начислении платы за коммунальные услуги производится отдельно по каждой коммунальной услуге, по которой результат является положительным. Отрицательное значение в расчете не участвует.</a:t>
            </a:r>
          </a:p>
          <a:p>
            <a:r>
              <a:rPr lang="ru-RU" dirty="0" smtClean="0"/>
              <a:t>Для правильного начисления платы граждан и определения размера субсидии в случае если начисление платы за коммунальные услуги осуществляет специализированная организация,</a:t>
            </a:r>
            <a:r>
              <a:rPr lang="ru-RU" baseline="0" dirty="0" smtClean="0"/>
              <a:t> то УК, ТСЖ предоставляют информацию какая ресурсоснабжающая организация оказывает каждую коммунальную услугу.</a:t>
            </a:r>
            <a:endParaRPr lang="ru-RU" dirty="0" smtClean="0"/>
          </a:p>
        </p:txBody>
      </p:sp>
      <p:sp>
        <p:nvSpPr>
          <p:cNvPr id="8196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0141">
              <a:defRPr/>
            </a:pPr>
            <a:fld id="{A74B6509-3E6E-4D15-8ED0-DD5877362BD6}" type="slidenum">
              <a:rPr lang="ru-RU" smtClean="0"/>
              <a:pPr defTabSz="950141">
                <a:defRPr/>
              </a:pPr>
              <a:t>7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42988" y="366713"/>
            <a:ext cx="4313237" cy="32369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xfrm>
            <a:off x="531099" y="3814765"/>
            <a:ext cx="5817150" cy="4467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360350" algn="just"/>
            <a:r>
              <a:rPr lang="ru-RU" sz="1400" dirty="0"/>
              <a:t>Нормативные документы и информационные материалы размещены на официальном портале органов государственной власти Тюменской области.</a:t>
            </a:r>
          </a:p>
          <a:p>
            <a:pPr indent="360350" algn="just"/>
            <a:r>
              <a:rPr lang="ru-RU" sz="1400" dirty="0"/>
              <a:t>Кроме того обращаю Ваше внимание на то, что в настоящее время подготовлены и вносятся изменения в постановление Правительства ТО от 27.06.2013 №223-п.</a:t>
            </a:r>
          </a:p>
          <a:p>
            <a:pPr indent="360350" algn="just"/>
            <a:r>
              <a:rPr lang="ru-RU" sz="1400" dirty="0"/>
              <a:t>По возникающим вопросам обращайтесь в департамент тарифной и ценовой политики Тюменской в письменном виде, адрес электронной почты указан на слайде.</a:t>
            </a:r>
          </a:p>
          <a:p>
            <a:pPr indent="360350" algn="just"/>
            <a:r>
              <a:rPr lang="ru-RU" sz="1400" dirty="0"/>
              <a:t>Так же Вы можете звонить на горячую линию и консультанту ОАО «ТРИЦ» номера телефонов также вы видите на слайде.</a:t>
            </a:r>
          </a:p>
          <a:p>
            <a:pPr indent="360350" algn="just"/>
            <a:endParaRPr lang="ru-RU" sz="1400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367418" y="4715907"/>
            <a:ext cx="5792963" cy="4592302"/>
          </a:xfrm>
        </p:spPr>
        <p:txBody>
          <a:bodyPr/>
          <a:lstStyle/>
          <a:p>
            <a:pPr indent="361945" algn="just"/>
            <a:r>
              <a:rPr lang="ru-RU" sz="1400" dirty="0">
                <a:latin typeface="Arial" pitchFamily="34" charset="0"/>
                <a:cs typeface="Arial" pitchFamily="34" charset="0"/>
              </a:rPr>
              <a:t>В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соответствии с постановлением в срок до 22 июля 2013 года необходимо провести предварительный (тестовый) расчет платежей за коммунальные услуги.</a:t>
            </a:r>
          </a:p>
          <a:p>
            <a:pPr indent="361945" algn="just"/>
            <a:r>
              <a:rPr lang="ru-RU" sz="1400" dirty="0">
                <a:latin typeface="Arial" pitchFamily="34" charset="0"/>
                <a:cs typeface="Arial" pitchFamily="34" charset="0"/>
              </a:rPr>
              <a:t>В рамках тестового расчета исполнители коммунальных услуг направляют в департамент тарифной и ценовой политики Тюменской области в соответствии с графиком (размещенным на официальном портале органов государственной власти Тюменской области) только в электронном виде на адрес электронной почты subs223p@72to.ru:</a:t>
            </a:r>
          </a:p>
          <a:p>
            <a:pPr algn="just"/>
            <a:r>
              <a:rPr lang="ru-RU" sz="1400" dirty="0">
                <a:latin typeface="Arial" pitchFamily="34" charset="0"/>
                <a:cs typeface="Arial" pitchFamily="34" charset="0"/>
              </a:rPr>
              <a:t>- расчет платежей за коммунальные услуги по 5 квартирам;</a:t>
            </a:r>
          </a:p>
          <a:p>
            <a:pPr algn="just"/>
            <a:r>
              <a:rPr lang="ru-RU" sz="1400" dirty="0">
                <a:latin typeface="Arial" pitchFamily="34" charset="0"/>
                <a:cs typeface="Arial" pitchFamily="34" charset="0"/>
              </a:rPr>
              <a:t>- копии квитанций по этим квартирам;</a:t>
            </a:r>
          </a:p>
          <a:p>
            <a:pPr marL="287005" indent="-287005" algn="just">
              <a:buFontTx/>
              <a:buChar char="-"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реестр граждан (по указанным 5 квартирам) по формам согласно приложениям №1.1. и №1.2.</a:t>
            </a:r>
          </a:p>
          <a:p>
            <a:pPr indent="361945" algn="just"/>
            <a:endParaRPr lang="ru-RU" i="1" dirty="0" smtClean="0">
              <a:latin typeface="Arial" pitchFamily="34" charset="0"/>
              <a:cs typeface="Arial" pitchFamily="34" charset="0"/>
            </a:endParaRPr>
          </a:p>
          <a:p>
            <a:pPr indent="361945" algn="just"/>
            <a:r>
              <a:rPr lang="ru-RU" i="1" dirty="0" smtClean="0">
                <a:latin typeface="Arial" pitchFamily="34" charset="0"/>
                <a:cs typeface="Arial" pitchFamily="34" charset="0"/>
              </a:rPr>
              <a:t>Справочно: График представления исполнителями информации в департамент тарифной и ценовой политики Тюменской области в рамках тестового расчета будет размещен на официальном портале органов государственной власти Тюменской области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в разделе 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Власть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\ Исполнительные органы власти \ Департамент тарифной и ценовой политики Тюменской области \ Текущая деятельность \ Информация для регулируемых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организаций до 15.07.2013 года. Тестирование должно пройти ориентировочно с 18 по 25 июля 2013 года.</a:t>
            </a:r>
            <a:endParaRPr lang="ru-RU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172FF7-A359-49C7-ADA9-A2C0F1F187BF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406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79818B-1EE4-4416-B408-250AF03A68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854AA-74C4-415A-8619-E7F444ADE8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473E1-11CB-4601-8E89-DD0132F702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17255-F1F5-406F-B815-C0DD9F6348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DE8B7-1E6F-4C2D-80AC-C327F1200452}" type="datetimeFigureOut">
              <a:rPr lang="ru-RU"/>
              <a:pPr>
                <a:defRPr/>
              </a:pPr>
              <a:t>11.07.2013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B160D-9F0B-49A2-89F3-8E113E7156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433" y="275167"/>
            <a:ext cx="8229134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433" y="1599595"/>
            <a:ext cx="4039362" cy="21907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5655" y="1599595"/>
            <a:ext cx="4040913" cy="21907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433" y="3935489"/>
            <a:ext cx="4039362" cy="21907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655" y="3935489"/>
            <a:ext cx="4040913" cy="21907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36A03-4ADF-4697-9CCB-A4501176C3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456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75DCF-632A-4F0B-BC60-01D16B8AA5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E19372-7CEC-48B5-9FED-FF2CA36D07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F1E9A-8C6C-423A-83F1-D8E78AB79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1B532-583C-4033-96AB-E0B1E084AC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83303-5DA5-47C2-AD3C-7F71132884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4EFD61-EDD5-494C-82AF-450367AFA9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72B669-9CB6-4CD8-BFF8-4FF3BD538A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BEBD8-4F9B-49A6-9DA7-4F97A4C72C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 Black" pitchFamily="34" charset="0"/>
              </a:defRPr>
            </a:lvl1pPr>
          </a:lstStyle>
          <a:p>
            <a:pPr>
              <a:defRPr/>
            </a:pPr>
            <a:fld id="{134AFBF7-87A9-47DC-B6B6-EE4B2FA5EA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2056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ru-RU" sz="2400" b="0">
                <a:latin typeface="Times New Roman" pitchFamily="18" charset="0"/>
              </a:endParaRPr>
            </a:p>
          </p:txBody>
        </p:sp>
        <p:sp>
          <p:nvSpPr>
            <p:cNvPr id="2057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 b="0">
                <a:latin typeface="Times New Roman" pitchFamily="18" charset="0"/>
              </a:endParaRPr>
            </a:p>
          </p:txBody>
        </p:sp>
        <p:sp>
          <p:nvSpPr>
            <p:cNvPr id="2058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2059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2060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chemeClr val="accent2"/>
                </a:solidFill>
                <a:latin typeface="Arial" charset="0"/>
              </a:endParaRPr>
            </a:p>
          </p:txBody>
        </p:sp>
        <p:sp>
          <p:nvSpPr>
            <p:cNvPr id="2061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2062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 b="0">
                <a:latin typeface="Times New Roman" pitchFamily="18" charset="0"/>
              </a:endParaRPr>
            </a:p>
          </p:txBody>
        </p:sp>
        <p:sp>
          <p:nvSpPr>
            <p:cNvPr id="2063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chemeClr val="accent2"/>
                </a:solidFill>
                <a:latin typeface="Arial" charset="0"/>
              </a:endParaRPr>
            </a:p>
          </p:txBody>
        </p:sp>
        <p:sp>
          <p:nvSpPr>
            <p:cNvPr id="2064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b="0">
                <a:solidFill>
                  <a:schemeClr val="accent2"/>
                </a:solidFill>
                <a:latin typeface="Arial" charset="0"/>
              </a:endParaRPr>
            </a:p>
          </p:txBody>
        </p:sp>
      </p:grpSp>
      <p:sp>
        <p:nvSpPr>
          <p:cNvPr id="5125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6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651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tpc.ru/" TargetMode="External"/><Relationship Id="rId3" Type="http://schemas.openxmlformats.org/officeDocument/2006/relationships/image" Target="../media/image1.png"/><Relationship Id="rId7" Type="http://schemas.openxmlformats.org/officeDocument/2006/relationships/hyperlink" Target="mailto:subs223p@72to.ru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admtyumen.ru/ogv_ru/finance/price_tarif/ogv_ru/finance/price_tarif.htm" TargetMode="External"/><Relationship Id="rId5" Type="http://schemas.openxmlformats.org/officeDocument/2006/relationships/hyperlink" Target="http://www.admtyumen.ru/ogv_ru/finance/price_tarif/ogv_ru/finance.htm" TargetMode="External"/><Relationship Id="rId4" Type="http://schemas.openxmlformats.org/officeDocument/2006/relationships/hyperlink" Target="mailto:&#1042;&#1083;&#1072;&#1089;&#1090;&#1100;%20\%20&#1048;&#1089;&#1087;&#1086;&#1083;&#1085;&#1080;&#1090;&#1077;&#1083;&#1100;&#1085;&#1099;&#1077;%20&#1086;&#1088;&#1075;&#1072;&#1085;&#1099;%20&#1074;&#1083;&#1072;&#1089;&#1090;&#1080;%20\%20&#1044;&#1077;&#1087;&#1072;&#1088;&#1090;&#1072;&#1084;&#1077;&#1085;&#1090;%20&#1090;&#1072;&#1088;&#1080;&#1092;&#1085;&#1086;&#1081;%20&#1080;%20&#1094;&#1077;&#1085;&#1086;&#1074;&#1086;&#1081;%20&#1087;&#1086;&#1083;&#1080;&#1090;&#1080;&#1082;&#1080;%20&#1058;&#1102;&#1084;&#1077;&#1085;&#1089;&#1082;&#1086;&#1081;%20&#1086;&#1073;&#1083;&#1072;&#1089;&#1090;&#1080;%20\%20&#1058;&#1077;&#1082;&#1091;&#1097;&#1072;&#1103;%20&#1076;&#1077;&#1103;&#1090;&#1077;&#1083;&#1100;&#1085;&#1086;&#1089;&#1090;&#1100;%20\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subs223p@72to.ru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>
          <a:xfrm>
            <a:off x="6553200" y="6894731"/>
            <a:ext cx="2133600" cy="457200"/>
          </a:xfrm>
        </p:spPr>
        <p:txBody>
          <a:bodyPr/>
          <a:lstStyle/>
          <a:p>
            <a:pPr>
              <a:defRPr/>
            </a:pPr>
            <a:fld id="{9D82EF05-2686-4375-BFA8-C713DF773EF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6488" y="2780824"/>
            <a:ext cx="84319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3. Поручения Президента РФ В.В. Путина по </a:t>
            </a:r>
            <a:r>
              <a:rPr lang="ru-RU" b="1" dirty="0"/>
              <a:t>итогам совещания о мерах по улучшению качества предоставления жилищно-коммунальных </a:t>
            </a:r>
            <a:r>
              <a:rPr lang="ru-RU" b="1" dirty="0" smtClean="0"/>
              <a:t>услуг (от 04.02.2013 года №Пр-340</a:t>
            </a:r>
            <a:r>
              <a:rPr lang="ru-RU" b="1" dirty="0"/>
              <a:t>, </a:t>
            </a:r>
            <a:r>
              <a:rPr lang="ru-RU" b="1" dirty="0" smtClean="0"/>
              <a:t>п.1а)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25782" y="3705150"/>
            <a:ext cx="843196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4. </a:t>
            </a:r>
            <a:r>
              <a:rPr lang="ru-RU" b="1" dirty="0"/>
              <a:t>Поручение Заместителя Председателя Правительства Российской Федерации Д.Н. Козака от 01.03.2013 №</a:t>
            </a:r>
            <a:r>
              <a:rPr lang="ru-RU" b="1" dirty="0" smtClean="0"/>
              <a:t>ДК-П9-1327 по </a:t>
            </a:r>
            <a:r>
              <a:rPr lang="ru-RU" b="1" dirty="0"/>
              <a:t>недопущению роста платежа за коммунальные услуги с 01.07.2013 года:</a:t>
            </a:r>
          </a:p>
          <a:p>
            <a:pPr algn="just"/>
            <a:r>
              <a:rPr lang="ru-RU" b="1" dirty="0"/>
              <a:t>- выше 12% при наличии централизованного отопления;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/>
              <a:t>выше </a:t>
            </a:r>
            <a:r>
              <a:rPr lang="ru-RU" b="1" dirty="0"/>
              <a:t>15% при отсутствии централизованного отопления и преобладания в структуре платежа за коммунальные услуги платы за услуги электроснабжения и </a:t>
            </a:r>
            <a:r>
              <a:rPr lang="ru-RU" b="1" dirty="0" smtClean="0"/>
              <a:t>газоснабжению</a:t>
            </a:r>
            <a:endParaRPr lang="ru-RU" b="1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6964" y="404664"/>
            <a:ext cx="8229600" cy="720080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Исходные условия изменения платы граждан за коммунальные услуги с 01.07.2013 г.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63128" y="5736475"/>
            <a:ext cx="84319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5. Постановление </a:t>
            </a:r>
            <a:r>
              <a:rPr lang="ru-RU" b="1" dirty="0"/>
              <a:t>Правительства РФ от 16.04.2013 </a:t>
            </a:r>
            <a:r>
              <a:rPr lang="ru-RU" b="1" dirty="0" smtClean="0"/>
              <a:t>№344 "О </a:t>
            </a:r>
            <a:r>
              <a:rPr lang="ru-RU" b="1" dirty="0"/>
              <a:t>внесении изменений в некоторые акты Правительства Российской Федерации по вопросам предоставления коммунальных услуг"</a:t>
            </a:r>
          </a:p>
          <a:p>
            <a:pPr algn="just"/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45931" y="1211163"/>
            <a:ext cx="84319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1. Приказы Федеральной службы по тарифам об установлении предельных уровней изменения тарифов на 2013 год (октябрь-ноябрь 2012 года)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45931" y="2134493"/>
            <a:ext cx="84319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2. Приказы органов регулирования об установлении тарифов на 2013 год (ноябрь-декабрь 2012 года)</a:t>
            </a:r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324" name="Group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037906"/>
              </p:ext>
            </p:extLst>
          </p:nvPr>
        </p:nvGraphicFramePr>
        <p:xfrm>
          <a:off x="107503" y="1196752"/>
          <a:ext cx="8928993" cy="4697837"/>
        </p:xfrm>
        <a:graphic>
          <a:graphicData uri="http://schemas.openxmlformats.org/drawingml/2006/table">
            <a:tbl>
              <a:tblPr/>
              <a:tblGrid>
                <a:gridCol w="2948255"/>
                <a:gridCol w="1432117"/>
                <a:gridCol w="2096872"/>
                <a:gridCol w="2451749"/>
              </a:tblGrid>
              <a:tr h="14401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Коммунальные услуги</a:t>
                      </a:r>
                    </a:p>
                  </a:txBody>
                  <a:tcPr marL="72000" marR="72000" marT="36006" marB="360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полугодие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полугодие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(с 1 июля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2013 года)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 среднем за 2013 год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(среднегодовое исчисление)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23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электрическая энергия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marL="72000" marR="72000" marT="36006" marB="360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Arial" charset="0"/>
                          <a:cs typeface="Arial" charset="0"/>
                        </a:rPr>
                        <a:t>0%</a:t>
                      </a:r>
                      <a:endParaRPr kumimoji="0" lang="ru-RU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11,8%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Arial" charset="0"/>
                          <a:cs typeface="Arial" charset="0"/>
                        </a:rPr>
                        <a:t>≈6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%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18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природный газ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marL="72000" marR="72000" marT="36006" marB="360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15,0%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Arial" charset="0"/>
                          <a:cs typeface="Arial" charset="0"/>
                        </a:rPr>
                        <a:t>≈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7,5%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16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водоснабжение и водоотведение</a:t>
                      </a:r>
                    </a:p>
                  </a:txBody>
                  <a:tcPr marL="72000" marR="72000" marT="36006" marB="360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Arial" charset="0"/>
                          <a:cs typeface="Arial" charset="0"/>
                        </a:rPr>
                        <a:t>7,6%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Arial" charset="0"/>
                          <a:cs typeface="Arial" charset="0"/>
                        </a:rPr>
                        <a:t>≈4%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18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тепловая энергия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72000" marR="72000" marT="36006" marB="360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Arial" charset="0"/>
                          <a:cs typeface="Arial" charset="0"/>
                        </a:rPr>
                        <a:t>14,7%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Arial" charset="0"/>
                          <a:cs typeface="Arial" charset="0"/>
                        </a:rPr>
                        <a:t>≈8%</a:t>
                      </a:r>
                    </a:p>
                  </a:txBody>
                  <a:tcPr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125" name="Rectangle 2"/>
          <p:cNvSpPr txBox="1">
            <a:spLocks noChangeArrowheads="1"/>
          </p:cNvSpPr>
          <p:nvPr/>
        </p:nvSpPr>
        <p:spPr bwMode="auto">
          <a:xfrm>
            <a:off x="0" y="98174"/>
            <a:ext cx="9144000" cy="620688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accent1">
                  <a:lumMod val="75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</a:gradFill>
          <a:ln>
            <a:noFill/>
            <a:miter lim="800000"/>
            <a:headEnd/>
            <a:tailEnd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ctr" eaLnBrk="0" hangingPunct="0">
              <a:defRPr sz="20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  <a:lvl2pPr algn="ctr" eaLnBrk="0" hangingPunct="0">
              <a:defRPr sz="4400">
                <a:solidFill>
                  <a:schemeClr val="lt1"/>
                </a:solidFill>
                <a:latin typeface="+mn-lt"/>
                <a:cs typeface="+mn-cs"/>
              </a:defRPr>
            </a:lvl2pPr>
            <a:lvl3pPr algn="ctr" eaLnBrk="0" hangingPunct="0">
              <a:defRPr sz="4400">
                <a:solidFill>
                  <a:schemeClr val="lt1"/>
                </a:solidFill>
                <a:latin typeface="+mn-lt"/>
                <a:cs typeface="+mn-cs"/>
              </a:defRPr>
            </a:lvl3pPr>
            <a:lvl4pPr algn="ctr" eaLnBrk="0" hangingPunct="0">
              <a:defRPr sz="4400">
                <a:solidFill>
                  <a:schemeClr val="lt1"/>
                </a:solidFill>
                <a:latin typeface="+mn-lt"/>
                <a:cs typeface="+mn-cs"/>
              </a:defRPr>
            </a:lvl4pPr>
            <a:lvl5pPr algn="ctr" eaLnBrk="0" hangingPunct="0">
              <a:defRPr sz="4400">
                <a:solidFill>
                  <a:schemeClr val="lt1"/>
                </a:solidFill>
                <a:latin typeface="+mn-lt"/>
                <a:cs typeface="+mn-cs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cs typeface="+mn-cs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cs typeface="+mn-cs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cs typeface="+mn-cs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0" dirty="0" smtClean="0">
                <a:effectLst/>
              </a:rPr>
              <a:t>Увеличение тарифов на коммунальные услуги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0" dirty="0" smtClean="0">
                <a:effectLst/>
              </a:rPr>
              <a:t>в среднем по Тюменской </a:t>
            </a:r>
            <a:r>
              <a:rPr lang="ru-RU" b="0" dirty="0">
                <a:effectLst/>
              </a:rPr>
              <a:t>области </a:t>
            </a:r>
            <a:r>
              <a:rPr lang="ru-RU" b="0" dirty="0" smtClean="0">
                <a:effectLst/>
              </a:rPr>
              <a:t>в </a:t>
            </a:r>
            <a:r>
              <a:rPr lang="ru-RU" b="0" dirty="0">
                <a:effectLst/>
              </a:rPr>
              <a:t>2013 </a:t>
            </a:r>
            <a:r>
              <a:rPr lang="ru-RU" b="0" dirty="0" smtClean="0">
                <a:effectLst/>
              </a:rPr>
              <a:t>году</a:t>
            </a:r>
            <a:endParaRPr lang="ru-RU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409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8832850" y="415925"/>
            <a:ext cx="184150" cy="3667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b="0" smtClean="0">
              <a:latin typeface="+mn-lt"/>
            </a:endParaRPr>
          </a:p>
        </p:txBody>
      </p:sp>
      <p:sp>
        <p:nvSpPr>
          <p:cNvPr id="19" name="Скругленный прямоугольник 7"/>
          <p:cNvSpPr>
            <a:spLocks noChangeArrowheads="1"/>
          </p:cNvSpPr>
          <p:nvPr/>
        </p:nvSpPr>
        <p:spPr bwMode="auto">
          <a:xfrm>
            <a:off x="357188" y="928670"/>
            <a:ext cx="2343150" cy="5643602"/>
          </a:xfrm>
          <a:prstGeom prst="roundRect">
            <a:avLst>
              <a:gd name="adj" fmla="val 16667"/>
            </a:avLst>
          </a:prstGeom>
          <a:solidFill>
            <a:srgbClr val="E7FFFF"/>
          </a:solidFill>
          <a:ln w="47625" cmpd="dbl" algn="ctr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cs typeface="Arial" pitchFamily="34" charset="0"/>
              </a:rPr>
              <a:t>Постановление Правительства Тюменской области от </a:t>
            </a:r>
            <a:r>
              <a:rPr lang="ru-RU" sz="16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cs typeface="Arial" pitchFamily="34" charset="0"/>
              </a:rPr>
              <a:t>27.06.2013 №223-п «</a:t>
            </a:r>
            <a:r>
              <a:rPr lang="ru-RU" sz="1600" dirty="0" smtClean="0"/>
              <a:t>О мерах социальной поддержки граждан в целях недопущения превышения роста платы граждан за коммунальные услуги в 2013 году и в первом полугодии 2014 года в среднегодовом исчислении по сравнению с уровнем коммунальных платежей в декабре 2012 года</a:t>
            </a:r>
            <a:r>
              <a:rPr lang="ru-RU" sz="16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cs typeface="Arial" pitchFamily="34" charset="0"/>
              </a:rPr>
              <a:t>»</a:t>
            </a:r>
            <a:endParaRPr lang="ru-RU" sz="1600" dirty="0">
              <a:solidFill>
                <a:schemeClr val="tx1">
                  <a:lumMod val="90000"/>
                  <a:lumOff val="10000"/>
                </a:schemeClr>
              </a:solidFill>
              <a:latin typeface="+mn-lt"/>
              <a:cs typeface="Arial" pitchFamily="34" charset="0"/>
            </a:endParaRPr>
          </a:p>
        </p:txBody>
      </p:sp>
      <p:sp>
        <p:nvSpPr>
          <p:cNvPr id="26" name="Стрелка влево 26"/>
          <p:cNvSpPr>
            <a:spLocks noChangeArrowheads="1"/>
          </p:cNvSpPr>
          <p:nvPr/>
        </p:nvSpPr>
        <p:spPr bwMode="auto">
          <a:xfrm flipH="1">
            <a:off x="2857500" y="2212975"/>
            <a:ext cx="363538" cy="928688"/>
          </a:xfrm>
          <a:prstGeom prst="leftArrow">
            <a:avLst>
              <a:gd name="adj1" fmla="val 50000"/>
              <a:gd name="adj2" fmla="val 50276"/>
            </a:avLst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87000">
                <a:srgbClr val="00FFCC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ru-RU" sz="1600" kern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500430" y="3500438"/>
            <a:ext cx="5380067" cy="1225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cs typeface="Arial" pitchFamily="34" charset="0"/>
              </a:rPr>
              <a:t>При отсутствии централизованного отопления и преобладании в структуре платежа за коммунальные услуги платы за услуги по электроснабжению и газоснабжению</a:t>
            </a:r>
          </a:p>
        </p:txBody>
      </p:sp>
      <p:sp>
        <p:nvSpPr>
          <p:cNvPr id="31" name="Стрелка влево 26"/>
          <p:cNvSpPr>
            <a:spLocks noChangeArrowheads="1"/>
          </p:cNvSpPr>
          <p:nvPr/>
        </p:nvSpPr>
        <p:spPr bwMode="auto">
          <a:xfrm flipH="1">
            <a:off x="2857500" y="5084763"/>
            <a:ext cx="363538" cy="928687"/>
          </a:xfrm>
          <a:prstGeom prst="leftArrow">
            <a:avLst>
              <a:gd name="adj1" fmla="val 50000"/>
              <a:gd name="adj2" fmla="val 50276"/>
            </a:avLst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87000">
                <a:srgbClr val="00FFCC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ru-RU" sz="1600" ker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460750" y="1000108"/>
            <a:ext cx="5397530" cy="3381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cs typeface="Arial" pitchFamily="34" charset="0"/>
              </a:rPr>
              <a:t>При наличии централизованного отопления</a:t>
            </a:r>
            <a:endParaRPr lang="ru-RU" dirty="0">
              <a:solidFill>
                <a:schemeClr val="accent6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3430588" y="1428751"/>
            <a:ext cx="5532437" cy="2071688"/>
          </a:xfrm>
          <a:prstGeom prst="roundRect">
            <a:avLst/>
          </a:prstGeom>
          <a:solidFill>
            <a:srgbClr val="E7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6% в среднегодовом исчислении по сравнению с уровнем коммунальных платежей в декабре 2012 года (увеличение платы во втором полугодии 2013 года и в первом полугодии 2014 года по отношению к декабрю 2012 года не более чем на 12%, при условии отсутствия роста в первом полугодии 2013 года)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3430588" y="4714884"/>
            <a:ext cx="5494337" cy="1571635"/>
          </a:xfrm>
          <a:prstGeom prst="roundRect">
            <a:avLst/>
          </a:prstGeom>
          <a:solidFill>
            <a:srgbClr val="E7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7,5% в среднегодовом исчислении по сравнению с уровнем коммунальных платежей в декабре 2012 года (увеличение платы во втором полугодии 2013 года и в первом полугодии 2014 года по отношению к декабрю 2012 года не более чем на 15%, при условии отсутствия роста в первом полугодии 2013 года</a:t>
            </a:r>
            <a:endParaRPr lang="ru-RU" sz="14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0" y="0"/>
            <a:ext cx="9144000" cy="620688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accent1">
                  <a:lumMod val="75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</a:gradFill>
          <a:ln>
            <a:noFill/>
            <a:miter lim="800000"/>
            <a:headEnd/>
            <a:tailEnd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ctr" eaLnBrk="0" hangingPunct="0">
              <a:defRPr sz="20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  <a:lvl2pPr algn="ctr" eaLnBrk="0" hangingPunct="0">
              <a:defRPr sz="4400">
                <a:solidFill>
                  <a:schemeClr val="lt1"/>
                </a:solidFill>
                <a:latin typeface="+mn-lt"/>
                <a:cs typeface="+mn-cs"/>
              </a:defRPr>
            </a:lvl2pPr>
            <a:lvl3pPr algn="ctr" eaLnBrk="0" hangingPunct="0">
              <a:defRPr sz="4400">
                <a:solidFill>
                  <a:schemeClr val="lt1"/>
                </a:solidFill>
                <a:latin typeface="+mn-lt"/>
                <a:cs typeface="+mn-cs"/>
              </a:defRPr>
            </a:lvl3pPr>
            <a:lvl4pPr algn="ctr" eaLnBrk="0" hangingPunct="0">
              <a:defRPr sz="4400">
                <a:solidFill>
                  <a:schemeClr val="lt1"/>
                </a:solidFill>
                <a:latin typeface="+mn-lt"/>
                <a:cs typeface="+mn-cs"/>
              </a:defRPr>
            </a:lvl4pPr>
            <a:lvl5pPr algn="ctr" eaLnBrk="0" hangingPunct="0">
              <a:defRPr sz="4400">
                <a:solidFill>
                  <a:schemeClr val="lt1"/>
                </a:solidFill>
                <a:latin typeface="+mn-lt"/>
                <a:cs typeface="+mn-cs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cs typeface="+mn-cs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cs typeface="+mn-cs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cs typeface="+mn-cs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eaLnBrk="1" hangingPunct="1"/>
            <a:r>
              <a:rPr lang="ru-RU" sz="1800" dirty="0" smtClean="0">
                <a:latin typeface="Arial" pitchFamily="34" charset="0"/>
                <a:cs typeface="Arial" pitchFamily="34" charset="0"/>
              </a:rPr>
              <a:t>Социальная поддержка граждан в целях недопущения превышения роста платы граждан за коммунальные услуги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7" name="Прямоугольник 4"/>
          <p:cNvSpPr>
            <a:spLocks noChangeArrowheads="1"/>
          </p:cNvSpPr>
          <p:nvPr/>
        </p:nvSpPr>
        <p:spPr bwMode="auto">
          <a:xfrm>
            <a:off x="857250" y="508000"/>
            <a:ext cx="7358063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ru-RU" sz="120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0"/>
            <a:ext cx="9144000" cy="651670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accent1">
                  <a:lumMod val="75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</a:gradFill>
          <a:ln>
            <a:noFill/>
            <a:miter lim="800000"/>
            <a:headEnd/>
            <a:tailEnd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ctr" eaLnBrk="0" hangingPunct="0">
              <a:defRPr sz="20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  <a:lvl2pPr algn="ctr" eaLnBrk="0" hangingPunct="0">
              <a:defRPr sz="4400">
                <a:solidFill>
                  <a:schemeClr val="lt1"/>
                </a:solidFill>
                <a:latin typeface="+mn-lt"/>
                <a:cs typeface="+mn-cs"/>
              </a:defRPr>
            </a:lvl2pPr>
            <a:lvl3pPr algn="ctr" eaLnBrk="0" hangingPunct="0">
              <a:defRPr sz="4400">
                <a:solidFill>
                  <a:schemeClr val="lt1"/>
                </a:solidFill>
                <a:latin typeface="+mn-lt"/>
                <a:cs typeface="+mn-cs"/>
              </a:defRPr>
            </a:lvl3pPr>
            <a:lvl4pPr algn="ctr" eaLnBrk="0" hangingPunct="0">
              <a:defRPr sz="4400">
                <a:solidFill>
                  <a:schemeClr val="lt1"/>
                </a:solidFill>
                <a:latin typeface="+mn-lt"/>
                <a:cs typeface="+mn-cs"/>
              </a:defRPr>
            </a:lvl4pPr>
            <a:lvl5pPr algn="ctr" eaLnBrk="0" hangingPunct="0">
              <a:defRPr sz="4400">
                <a:solidFill>
                  <a:schemeClr val="lt1"/>
                </a:solidFill>
                <a:latin typeface="+mn-lt"/>
                <a:cs typeface="+mn-cs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cs typeface="+mn-cs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cs typeface="+mn-cs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cs typeface="+mn-cs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>
              <a:defRPr/>
            </a:pPr>
            <a:r>
              <a:rPr lang="ru-RU" sz="1800" b="0" dirty="0" smtClean="0"/>
              <a:t>Коммунальные услуги по которым предоставляются субсидии</a:t>
            </a:r>
            <a:endParaRPr lang="ru-RU" sz="1800" b="0" dirty="0"/>
          </a:p>
        </p:txBody>
      </p:sp>
      <p:pic>
        <p:nvPicPr>
          <p:cNvPr id="7" name="Picture 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8640960" cy="460851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323528" y="1396343"/>
            <a:ext cx="864095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♦ Холодное водоснабжение;</a:t>
            </a:r>
          </a:p>
          <a:p>
            <a:r>
              <a:rPr lang="ru-RU" sz="3200" dirty="0"/>
              <a:t>♦ </a:t>
            </a:r>
            <a:r>
              <a:rPr lang="ru-RU" sz="3200" dirty="0" smtClean="0"/>
              <a:t>Горячее водоснабжение;</a:t>
            </a:r>
          </a:p>
          <a:p>
            <a:r>
              <a:rPr lang="ru-RU" sz="3200" dirty="0"/>
              <a:t>♦ Водоотведение</a:t>
            </a:r>
            <a:r>
              <a:rPr lang="ru-RU" sz="3200" dirty="0" smtClean="0"/>
              <a:t>;</a:t>
            </a:r>
          </a:p>
          <a:p>
            <a:r>
              <a:rPr lang="ru-RU" sz="3200" dirty="0"/>
              <a:t>♦ </a:t>
            </a:r>
            <a:r>
              <a:rPr lang="ru-RU" sz="3200" dirty="0" smtClean="0"/>
              <a:t>Централизованное отопление;</a:t>
            </a:r>
          </a:p>
          <a:p>
            <a:r>
              <a:rPr lang="ru-RU" sz="3200" dirty="0"/>
              <a:t>♦ Газоснабжение </a:t>
            </a:r>
            <a:r>
              <a:rPr lang="ru-RU" sz="3200" dirty="0" smtClean="0"/>
              <a:t>в части реализации сжиженного газа населению для бытовых нужд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79618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2" name="Скругленный прямоугольник 1"/>
          <p:cNvSpPr>
            <a:spLocks noChangeArrowheads="1"/>
          </p:cNvSpPr>
          <p:nvPr/>
        </p:nvSpPr>
        <p:spPr bwMode="auto">
          <a:xfrm>
            <a:off x="613419" y="1269577"/>
            <a:ext cx="2366963" cy="1228725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sz="1200" b="0"/>
              <a:t>Исполнитель коммунальных услуг и/или ресурсоснабжающая организация</a:t>
            </a:r>
          </a:p>
        </p:txBody>
      </p:sp>
      <p:sp>
        <p:nvSpPr>
          <p:cNvPr id="6163" name="Скругленный прямоугольник 74"/>
          <p:cNvSpPr>
            <a:spLocks noChangeArrowheads="1"/>
          </p:cNvSpPr>
          <p:nvPr/>
        </p:nvSpPr>
        <p:spPr bwMode="auto">
          <a:xfrm>
            <a:off x="5887813" y="1244177"/>
            <a:ext cx="2097087" cy="1254125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0"/>
              <a:t>Ресурсоснабжающая организация</a:t>
            </a:r>
          </a:p>
        </p:txBody>
      </p:sp>
      <p:sp>
        <p:nvSpPr>
          <p:cNvPr id="63" name="Скругленный прямоугольник 62"/>
          <p:cNvSpPr/>
          <p:nvPr/>
        </p:nvSpPr>
        <p:spPr bwMode="auto">
          <a:xfrm>
            <a:off x="6137199" y="4248768"/>
            <a:ext cx="1965051" cy="103718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1200" b="0" dirty="0">
                <a:latin typeface="Arial" charset="0"/>
              </a:rPr>
              <a:t>ДТ и ЦП ТО</a:t>
            </a:r>
          </a:p>
        </p:txBody>
      </p:sp>
      <p:cxnSp>
        <p:nvCxnSpPr>
          <p:cNvPr id="6175" name="Прямая со стрелкой 16"/>
          <p:cNvCxnSpPr>
            <a:cxnSpLocks noChangeShapeType="1"/>
          </p:cNvCxnSpPr>
          <p:nvPr/>
        </p:nvCxnSpPr>
        <p:spPr bwMode="auto">
          <a:xfrm>
            <a:off x="7109207" y="2498302"/>
            <a:ext cx="0" cy="1750466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76" name="Скругленный прямоугольник 44"/>
          <p:cNvSpPr>
            <a:spLocks noChangeArrowheads="1"/>
          </p:cNvSpPr>
          <p:nvPr/>
        </p:nvSpPr>
        <p:spPr bwMode="auto">
          <a:xfrm>
            <a:off x="7143164" y="3127340"/>
            <a:ext cx="1831205" cy="358776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sz="1200" dirty="0"/>
              <a:t>проверка </a:t>
            </a:r>
            <a:r>
              <a:rPr lang="ru-RU" sz="1200" dirty="0" smtClean="0"/>
              <a:t>тарифов и нормативов </a:t>
            </a:r>
            <a:endParaRPr lang="ru-RU" sz="1200" dirty="0"/>
          </a:p>
        </p:txBody>
      </p:sp>
      <p:cxnSp>
        <p:nvCxnSpPr>
          <p:cNvPr id="6179" name="Прямая со стрелкой 16"/>
          <p:cNvCxnSpPr>
            <a:cxnSpLocks noChangeShapeType="1"/>
          </p:cNvCxnSpPr>
          <p:nvPr/>
        </p:nvCxnSpPr>
        <p:spPr bwMode="auto">
          <a:xfrm>
            <a:off x="3040878" y="1766341"/>
            <a:ext cx="2846935" cy="0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80" name="Скругленный прямоугольник 44"/>
          <p:cNvSpPr>
            <a:spLocks noChangeArrowheads="1"/>
          </p:cNvSpPr>
          <p:nvPr/>
        </p:nvSpPr>
        <p:spPr bwMode="auto">
          <a:xfrm>
            <a:off x="3674269" y="1305966"/>
            <a:ext cx="1795462" cy="296863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sz="1200" dirty="0"/>
              <a:t>проверка </a:t>
            </a:r>
            <a:r>
              <a:rPr lang="ru-RU" sz="1200" dirty="0" smtClean="0"/>
              <a:t>объемов (прибор учета) </a:t>
            </a:r>
            <a:endParaRPr lang="ru-RU" sz="1200" dirty="0"/>
          </a:p>
        </p:txBody>
      </p:sp>
      <p:sp>
        <p:nvSpPr>
          <p:cNvPr id="102" name="Скругленный прямоугольник 101"/>
          <p:cNvSpPr/>
          <p:nvPr/>
        </p:nvSpPr>
        <p:spPr bwMode="auto">
          <a:xfrm>
            <a:off x="843011" y="4248768"/>
            <a:ext cx="2137371" cy="1050131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1400" b="0" dirty="0">
                <a:latin typeface="Arial" charset="0"/>
              </a:rPr>
              <a:t>ДЖКХ ТО</a:t>
            </a:r>
          </a:p>
        </p:txBody>
      </p:sp>
      <p:cxnSp>
        <p:nvCxnSpPr>
          <p:cNvPr id="6188" name="Прямая со стрелкой 16"/>
          <p:cNvCxnSpPr>
            <a:cxnSpLocks noChangeShapeType="1"/>
          </p:cNvCxnSpPr>
          <p:nvPr/>
        </p:nvCxnSpPr>
        <p:spPr bwMode="auto">
          <a:xfrm flipH="1">
            <a:off x="3040878" y="4652786"/>
            <a:ext cx="3096321" cy="0"/>
          </a:xfrm>
          <a:prstGeom prst="straightConnector1">
            <a:avLst/>
          </a:prstGeom>
          <a:noFill/>
          <a:ln w="25400" algn="ctr">
            <a:solidFill>
              <a:srgbClr val="7030A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90" name="Скругленный прямоугольник 44"/>
          <p:cNvSpPr>
            <a:spLocks noChangeArrowheads="1"/>
          </p:cNvSpPr>
          <p:nvPr/>
        </p:nvSpPr>
        <p:spPr bwMode="auto">
          <a:xfrm>
            <a:off x="4067944" y="3306728"/>
            <a:ext cx="2188245" cy="296863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sz="1200" dirty="0"/>
              <a:t>бюджетное </a:t>
            </a:r>
            <a:r>
              <a:rPr lang="ru-RU" sz="1200" dirty="0" smtClean="0"/>
              <a:t>финансирование</a:t>
            </a:r>
            <a:endParaRPr lang="ru-RU" sz="1200" dirty="0"/>
          </a:p>
        </p:txBody>
      </p:sp>
      <p:sp>
        <p:nvSpPr>
          <p:cNvPr id="60" name="Скругленный прямоугольник 44"/>
          <p:cNvSpPr>
            <a:spLocks noChangeArrowheads="1"/>
          </p:cNvSpPr>
          <p:nvPr/>
        </p:nvSpPr>
        <p:spPr bwMode="auto">
          <a:xfrm>
            <a:off x="1911696" y="2898369"/>
            <a:ext cx="1206500" cy="296863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sz="1200" dirty="0" smtClean="0"/>
              <a:t>заявление</a:t>
            </a:r>
            <a:endParaRPr lang="ru-RU" sz="1200" dirty="0"/>
          </a:p>
        </p:txBody>
      </p:sp>
      <p:cxnSp>
        <p:nvCxnSpPr>
          <p:cNvPr id="61" name="Прямая со стрелкой 16"/>
          <p:cNvCxnSpPr>
            <a:cxnSpLocks noChangeShapeType="1"/>
            <a:stCxn id="6163" idx="1"/>
          </p:cNvCxnSpPr>
          <p:nvPr/>
        </p:nvCxnSpPr>
        <p:spPr bwMode="auto">
          <a:xfrm flipH="1">
            <a:off x="1341136" y="1871240"/>
            <a:ext cx="4546677" cy="2351122"/>
          </a:xfrm>
          <a:prstGeom prst="straightConnector1">
            <a:avLst/>
          </a:prstGeom>
          <a:noFill/>
          <a:ln w="25400" algn="ctr">
            <a:solidFill>
              <a:schemeClr val="tx2">
                <a:lumMod val="60000"/>
                <a:lumOff val="40000"/>
              </a:schemeClr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0" name="Скругленный прямоугольник 44"/>
          <p:cNvSpPr>
            <a:spLocks noChangeArrowheads="1"/>
          </p:cNvSpPr>
          <p:nvPr/>
        </p:nvSpPr>
        <p:spPr bwMode="auto">
          <a:xfrm>
            <a:off x="3566614" y="4773833"/>
            <a:ext cx="2113732" cy="296863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sz="1200" dirty="0" smtClean="0"/>
              <a:t>Направление реестров</a:t>
            </a:r>
            <a:endParaRPr lang="ru-RU" sz="1200" dirty="0"/>
          </a:p>
        </p:txBody>
      </p:sp>
      <p:cxnSp>
        <p:nvCxnSpPr>
          <p:cNvPr id="72" name="Прямая со стрелкой 16"/>
          <p:cNvCxnSpPr>
            <a:cxnSpLocks noChangeShapeType="1"/>
          </p:cNvCxnSpPr>
          <p:nvPr/>
        </p:nvCxnSpPr>
        <p:spPr bwMode="auto">
          <a:xfrm flipV="1">
            <a:off x="2773659" y="2364688"/>
            <a:ext cx="3115866" cy="1884080"/>
          </a:xfrm>
          <a:prstGeom prst="straightConnector1">
            <a:avLst/>
          </a:prstGeom>
          <a:noFill/>
          <a:ln w="25400" algn="ctr">
            <a:solidFill>
              <a:schemeClr val="accent6">
                <a:lumMod val="75000"/>
              </a:schemeClr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5" name="Скругленный прямоугольник 44"/>
          <p:cNvSpPr>
            <a:spLocks noChangeArrowheads="1"/>
          </p:cNvSpPr>
          <p:nvPr/>
        </p:nvSpPr>
        <p:spPr bwMode="auto">
          <a:xfrm>
            <a:off x="1043607" y="764704"/>
            <a:ext cx="1730051" cy="296863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sz="1200" dirty="0" smtClean="0"/>
              <a:t>формирование реестров</a:t>
            </a:r>
            <a:endParaRPr lang="ru-RU" sz="1200" dirty="0"/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0" y="0"/>
            <a:ext cx="9144000" cy="548680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accent1">
                  <a:lumMod val="75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</a:gradFill>
          <a:ln>
            <a:noFill/>
            <a:miter lim="800000"/>
            <a:headEnd/>
            <a:tailEnd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ctr" eaLnBrk="0" hangingPunct="0">
              <a:defRPr sz="20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  <a:lvl2pPr algn="ctr" eaLnBrk="0" hangingPunct="0">
              <a:defRPr sz="4400">
                <a:solidFill>
                  <a:schemeClr val="lt1"/>
                </a:solidFill>
                <a:latin typeface="+mn-lt"/>
                <a:cs typeface="+mn-cs"/>
              </a:defRPr>
            </a:lvl2pPr>
            <a:lvl3pPr algn="ctr" eaLnBrk="0" hangingPunct="0">
              <a:defRPr sz="4400">
                <a:solidFill>
                  <a:schemeClr val="lt1"/>
                </a:solidFill>
                <a:latin typeface="+mn-lt"/>
                <a:cs typeface="+mn-cs"/>
              </a:defRPr>
            </a:lvl3pPr>
            <a:lvl4pPr algn="ctr" eaLnBrk="0" hangingPunct="0">
              <a:defRPr sz="4400">
                <a:solidFill>
                  <a:schemeClr val="lt1"/>
                </a:solidFill>
                <a:latin typeface="+mn-lt"/>
                <a:cs typeface="+mn-cs"/>
              </a:defRPr>
            </a:lvl4pPr>
            <a:lvl5pPr algn="ctr" eaLnBrk="0" hangingPunct="0">
              <a:defRPr sz="4400">
                <a:solidFill>
                  <a:schemeClr val="lt1"/>
                </a:solidFill>
                <a:latin typeface="+mn-lt"/>
                <a:cs typeface="+mn-cs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cs typeface="+mn-cs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cs typeface="+mn-cs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cs typeface="+mn-cs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>
              <a:defRPr/>
            </a:pPr>
            <a:r>
              <a:rPr lang="ru-RU" b="0" dirty="0" smtClean="0"/>
              <a:t>Схема реализации</a:t>
            </a:r>
          </a:p>
          <a:p>
            <a:pPr>
              <a:defRPr/>
            </a:pPr>
            <a:r>
              <a:rPr lang="ru-RU" b="0" dirty="0" smtClean="0"/>
              <a:t>постановления Правительства Тюменской области от 27.06.2013 №223-п</a:t>
            </a: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204088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0304736"/>
              </p:ext>
            </p:extLst>
          </p:nvPr>
        </p:nvGraphicFramePr>
        <p:xfrm>
          <a:off x="250058" y="849404"/>
          <a:ext cx="8478834" cy="33716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64045"/>
                <a:gridCol w="542771"/>
                <a:gridCol w="542771"/>
                <a:gridCol w="663387"/>
                <a:gridCol w="663387"/>
                <a:gridCol w="663387"/>
                <a:gridCol w="784002"/>
                <a:gridCol w="784002"/>
                <a:gridCol w="723694"/>
                <a:gridCol w="723694"/>
                <a:gridCol w="723694"/>
              </a:tblGrid>
              <a:tr h="7714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Наименование услуг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err="1">
                          <a:effectLst/>
                        </a:rPr>
                        <a:t>Ед.изм</a:t>
                      </a:r>
                      <a:r>
                        <a:rPr lang="ru-RU" sz="1000" u="none" strike="noStrike" dirty="0">
                          <a:effectLst/>
                        </a:rPr>
                        <a:t>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Объем потребления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Тариф, руб./</a:t>
                      </a:r>
                      <a:r>
                        <a:rPr lang="ru-RU" sz="1000" u="none" strike="noStrike" dirty="0" err="1" smtClean="0">
                          <a:effectLst/>
                        </a:rPr>
                        <a:t>ед.изм</a:t>
                      </a:r>
                      <a:r>
                        <a:rPr lang="ru-RU" sz="1000" u="none" strike="noStrike" dirty="0" smtClean="0">
                          <a:effectLst/>
                        </a:rPr>
                        <a:t>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Размер платы за </a:t>
                      </a:r>
                      <a:r>
                        <a:rPr lang="ru-RU" sz="10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ком.услуги</a:t>
                      </a:r>
                      <a:r>
                        <a:rPr lang="ru-RU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руб.</a:t>
                      </a:r>
                      <a:endParaRPr lang="ru-RU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 начислено за расчетный период, руб.</a:t>
                      </a:r>
                      <a:endParaRPr lang="ru-RU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Перерасчеты, всего, руб.</a:t>
                      </a:r>
                      <a:endParaRPr lang="ru-RU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Субсидии,</a:t>
                      </a:r>
                      <a:r>
                        <a:rPr lang="ru-RU" sz="1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льготы, руб.</a:t>
                      </a:r>
                      <a:endParaRPr lang="ru-RU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 к оплате за расчетный период, руб.</a:t>
                      </a:r>
                      <a:endParaRPr lang="ru-RU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09">
                <a:tc>
                  <a:txBody>
                    <a:bodyPr/>
                    <a:lstStyle/>
                    <a:p>
                      <a:pPr algn="l" fontAlgn="ctr"/>
                      <a:endParaRPr lang="ru-RU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индивидуальное</a:t>
                      </a:r>
                      <a:endParaRPr lang="ru-RU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общедом.нужды</a:t>
                      </a:r>
                      <a:endParaRPr lang="ru-RU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индивидуальное</a:t>
                      </a:r>
                      <a:endParaRPr lang="ru-RU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общедом.нужды</a:t>
                      </a:r>
                      <a:endParaRPr lang="ru-RU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83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Жилищные услуги</a:t>
                      </a:r>
                      <a:endParaRPr lang="ru-RU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83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…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831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Коммунальные услуги</a:t>
                      </a:r>
                      <a:endParaRPr lang="ru-RU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08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ru-RU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Отопление</a:t>
                      </a: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Гкал</a:t>
                      </a:r>
                      <a:endParaRPr lang="ru-RU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0,0268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-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850,00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1230,12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-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1230,12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21,59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1208,53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</a:tr>
              <a:tr h="301125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>
                          <a:effectLst/>
                        </a:rPr>
                        <a:t> Холодное водоснабжение</a:t>
                      </a:r>
                      <a:endParaRPr lang="ru-RU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>
                          <a:effectLst/>
                        </a:rPr>
                        <a:t>м3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4,78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29,30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140,05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47,47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187,52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6,88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180,64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</a:tr>
              <a:tr h="26833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 smtClean="0">
                          <a:effectLst/>
                        </a:rPr>
                        <a:t> Горячее</a:t>
                      </a:r>
                      <a:r>
                        <a:rPr lang="ru-RU" sz="1000" u="none" strike="noStrike" baseline="0" dirty="0" smtClean="0">
                          <a:effectLst/>
                        </a:rPr>
                        <a:t> водоснабжение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м3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3,80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84,50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321,10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136,89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457,99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28,08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429,91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</a:tr>
              <a:tr h="20147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 smtClean="0">
                          <a:effectLst/>
                        </a:rPr>
                        <a:t> Водоотведение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м3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8,58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21,20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181,89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-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181,89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181,89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</a:tr>
              <a:tr h="201471">
                <a:tc gridSpan="7">
                  <a:txBody>
                    <a:bodyPr/>
                    <a:lstStyle/>
                    <a:p>
                      <a:r>
                        <a:rPr lang="ru-RU" sz="1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Итого</a:t>
                      </a:r>
                      <a:endParaRPr lang="ru-RU" sz="1000" u="none" strike="noStrike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2057,52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56,55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2000,97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394">
                <a:tc gridSpan="10"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</a:rPr>
                        <a:t>Сумма к </a:t>
                      </a:r>
                      <a:r>
                        <a:rPr lang="ru-RU" sz="1000" b="1" u="none" strike="noStrike" dirty="0" smtClean="0">
                          <a:effectLst/>
                        </a:rPr>
                        <a:t>оплате за</a:t>
                      </a:r>
                      <a:r>
                        <a:rPr lang="ru-RU" sz="1000" b="1" u="none" strike="noStrike" baseline="0" dirty="0" smtClean="0">
                          <a:effectLst/>
                        </a:rPr>
                        <a:t> июль</a:t>
                      </a:r>
                      <a:r>
                        <a:rPr lang="ru-RU" sz="1000" b="1" u="none" strike="noStrike" dirty="0" smtClean="0">
                          <a:effectLst/>
                        </a:rPr>
                        <a:t> 2013 года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2000,97</a:t>
                      </a:r>
                      <a:endParaRPr lang="ru-RU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237" name="Прямоугольник 4"/>
          <p:cNvSpPr>
            <a:spLocks noChangeArrowheads="1"/>
          </p:cNvSpPr>
          <p:nvPr/>
        </p:nvSpPr>
        <p:spPr bwMode="auto">
          <a:xfrm>
            <a:off x="857250" y="508000"/>
            <a:ext cx="7358063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ru-RU" sz="120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-1"/>
            <a:ext cx="9144000" cy="795339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accent1">
                  <a:lumMod val="75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</a:gradFill>
          <a:ln>
            <a:noFill/>
            <a:miter lim="800000"/>
            <a:headEnd/>
            <a:tailEnd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ctr" eaLnBrk="0" hangingPunct="0">
              <a:defRPr sz="20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  <a:lvl2pPr algn="ctr" eaLnBrk="0" hangingPunct="0">
              <a:defRPr sz="4400">
                <a:solidFill>
                  <a:schemeClr val="lt1"/>
                </a:solidFill>
                <a:latin typeface="+mn-lt"/>
                <a:cs typeface="+mn-cs"/>
              </a:defRPr>
            </a:lvl2pPr>
            <a:lvl3pPr algn="ctr" eaLnBrk="0" hangingPunct="0">
              <a:defRPr sz="4400">
                <a:solidFill>
                  <a:schemeClr val="lt1"/>
                </a:solidFill>
                <a:latin typeface="+mn-lt"/>
                <a:cs typeface="+mn-cs"/>
              </a:defRPr>
            </a:lvl3pPr>
            <a:lvl4pPr algn="ctr" eaLnBrk="0" hangingPunct="0">
              <a:defRPr sz="4400">
                <a:solidFill>
                  <a:schemeClr val="lt1"/>
                </a:solidFill>
                <a:latin typeface="+mn-lt"/>
                <a:cs typeface="+mn-cs"/>
              </a:defRPr>
            </a:lvl4pPr>
            <a:lvl5pPr algn="ctr" eaLnBrk="0" hangingPunct="0">
              <a:defRPr sz="4400">
                <a:solidFill>
                  <a:schemeClr val="lt1"/>
                </a:solidFill>
                <a:latin typeface="+mn-lt"/>
                <a:cs typeface="+mn-cs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cs typeface="+mn-cs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cs typeface="+mn-cs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cs typeface="+mn-cs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>
              <a:defRPr/>
            </a:pPr>
            <a:r>
              <a:rPr lang="ru-RU" sz="1400" b="0" dirty="0" smtClean="0"/>
              <a:t>Расчет суммы субсидии, если коммунальные ресурсы по водоснабжению и водоотведению производятся одной ресурсоснабжающей организацией</a:t>
            </a:r>
            <a:endParaRPr lang="ru-RU" sz="1400" b="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267743" y="4277951"/>
            <a:ext cx="4234677" cy="392868"/>
          </a:xfrm>
          <a:prstGeom prst="rect">
            <a:avLst/>
          </a:prstGeom>
          <a:noFill/>
          <a:ln w="15875">
            <a:solidFill>
              <a:schemeClr val="accent1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(850,00-745,61*1,12)*0,0268*54 =     21,59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4" name="Овал 13"/>
          <p:cNvSpPr/>
          <p:nvPr/>
        </p:nvSpPr>
        <p:spPr bwMode="auto">
          <a:xfrm>
            <a:off x="5508104" y="4330369"/>
            <a:ext cx="703845" cy="288032"/>
          </a:xfrm>
          <a:prstGeom prst="ellipse">
            <a:avLst/>
          </a:prstGeom>
          <a:noFill/>
          <a:ln w="349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67743" y="4748457"/>
            <a:ext cx="4234678" cy="829935"/>
          </a:xfrm>
          <a:prstGeom prst="rect">
            <a:avLst/>
          </a:prstGeom>
          <a:noFill/>
          <a:ln w="15875">
            <a:solidFill>
              <a:schemeClr val="accent1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ЖП (29,30*4,78 - 25,93*1,12*4,60)*1 = 6,46</a:t>
            </a:r>
          </a:p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ОДН ((29,30-25,93*1,12)*0,3*25*(54/250) = 0,42</a:t>
            </a:r>
          </a:p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(6,46+0,42) = 6,88</a:t>
            </a:r>
          </a:p>
        </p:txBody>
      </p:sp>
      <p:sp>
        <p:nvSpPr>
          <p:cNvPr id="17" name="Овал 16"/>
          <p:cNvSpPr/>
          <p:nvPr/>
        </p:nvSpPr>
        <p:spPr bwMode="auto">
          <a:xfrm>
            <a:off x="4644008" y="5232269"/>
            <a:ext cx="639452" cy="262854"/>
          </a:xfrm>
          <a:prstGeom prst="ellipse">
            <a:avLst/>
          </a:prstGeom>
          <a:noFill/>
          <a:ln w="349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267743" y="5687615"/>
            <a:ext cx="4234678" cy="726268"/>
          </a:xfrm>
          <a:prstGeom prst="rect">
            <a:avLst/>
          </a:prstGeom>
          <a:noFill/>
          <a:ln w="15875">
            <a:solidFill>
              <a:schemeClr val="accent1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</a:rPr>
              <a:t>ЖП </a:t>
            </a:r>
            <a:r>
              <a:rPr lang="ru-RU" sz="1400" dirty="0" smtClean="0">
                <a:solidFill>
                  <a:schemeClr val="tx1"/>
                </a:solidFill>
              </a:rPr>
              <a:t>(84,50*3,80 – 74,45*1,12*3,50)*</a:t>
            </a:r>
            <a:r>
              <a:rPr lang="ru-RU" sz="1400" dirty="0">
                <a:solidFill>
                  <a:schemeClr val="tx1"/>
                </a:solidFill>
              </a:rPr>
              <a:t>1 = </a:t>
            </a:r>
            <a:r>
              <a:rPr lang="ru-RU" sz="1400" dirty="0" smtClean="0">
                <a:solidFill>
                  <a:schemeClr val="tx1"/>
                </a:solidFill>
              </a:rPr>
              <a:t>29,26</a:t>
            </a:r>
            <a:endParaRPr lang="ru-RU" sz="14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</a:rPr>
              <a:t>ОДН </a:t>
            </a:r>
            <a:r>
              <a:rPr lang="ru-RU" sz="1400" dirty="0" smtClean="0">
                <a:solidFill>
                  <a:schemeClr val="tx1"/>
                </a:solidFill>
              </a:rPr>
              <a:t>((84,50-74,45*1,12)*0,3*25</a:t>
            </a:r>
            <a:r>
              <a:rPr lang="ru-RU" sz="1400" dirty="0">
                <a:solidFill>
                  <a:schemeClr val="tx1"/>
                </a:solidFill>
              </a:rPr>
              <a:t>*(54/250) = </a:t>
            </a:r>
            <a:r>
              <a:rPr lang="ru-RU" sz="1400" dirty="0" smtClean="0">
                <a:solidFill>
                  <a:schemeClr val="tx1"/>
                </a:solidFill>
              </a:rPr>
              <a:t>1,81</a:t>
            </a:r>
            <a:endParaRPr lang="ru-RU" sz="14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(29,26+1,81) </a:t>
            </a:r>
            <a:r>
              <a:rPr lang="ru-RU" sz="1400" dirty="0">
                <a:solidFill>
                  <a:schemeClr val="tx1"/>
                </a:solidFill>
              </a:rPr>
              <a:t>=   </a:t>
            </a:r>
            <a:r>
              <a:rPr lang="ru-RU" sz="1400" dirty="0" smtClean="0">
                <a:solidFill>
                  <a:schemeClr val="tx1"/>
                </a:solidFill>
              </a:rPr>
              <a:t>31,07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260129" y="6474826"/>
            <a:ext cx="4242292" cy="392868"/>
          </a:xfrm>
          <a:prstGeom prst="rect">
            <a:avLst/>
          </a:prstGeom>
          <a:noFill/>
          <a:ln w="15875">
            <a:solidFill>
              <a:schemeClr val="accent1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(21,20*8,58 – 20,38*1,12*8,1)*1 = - 2,99 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824386" y="5925151"/>
            <a:ext cx="2157884" cy="726268"/>
          </a:xfrm>
          <a:prstGeom prst="rect">
            <a:avLst/>
          </a:prstGeom>
          <a:noFill/>
          <a:ln w="15875">
            <a:solidFill>
              <a:schemeClr val="accent1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31,07+(-2,99) = 28,08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5" name="Овал 24"/>
          <p:cNvSpPr/>
          <p:nvPr/>
        </p:nvSpPr>
        <p:spPr bwMode="auto">
          <a:xfrm>
            <a:off x="8215313" y="6151029"/>
            <a:ext cx="640977" cy="262854"/>
          </a:xfrm>
          <a:prstGeom prst="ellipse">
            <a:avLst/>
          </a:prstGeom>
          <a:noFill/>
          <a:ln w="349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6" name="Прямая со стрелкой 25"/>
          <p:cNvCxnSpPr>
            <a:stCxn id="25" idx="0"/>
          </p:cNvCxnSpPr>
          <p:nvPr/>
        </p:nvCxnSpPr>
        <p:spPr bwMode="auto">
          <a:xfrm flipH="1" flipV="1">
            <a:off x="7812360" y="3530753"/>
            <a:ext cx="723442" cy="2620276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Скругленная соединительная линия 27"/>
          <p:cNvCxnSpPr>
            <a:stCxn id="17" idx="6"/>
          </p:cNvCxnSpPr>
          <p:nvPr/>
        </p:nvCxnSpPr>
        <p:spPr bwMode="auto">
          <a:xfrm flipV="1">
            <a:off x="5283460" y="3233746"/>
            <a:ext cx="2263155" cy="212995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Скругленная соединительная линия 33"/>
          <p:cNvCxnSpPr/>
          <p:nvPr/>
        </p:nvCxnSpPr>
        <p:spPr bwMode="auto">
          <a:xfrm flipV="1">
            <a:off x="5580112" y="2924946"/>
            <a:ext cx="1800202" cy="1455763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221" name="Правая фигурная скобка 5220"/>
          <p:cNvSpPr/>
          <p:nvPr/>
        </p:nvSpPr>
        <p:spPr bwMode="auto">
          <a:xfrm>
            <a:off x="6502421" y="5677449"/>
            <a:ext cx="288032" cy="1190245"/>
          </a:xfrm>
          <a:prstGeom prst="rightBrace">
            <a:avLst>
              <a:gd name="adj1" fmla="val 57937"/>
              <a:gd name="adj2" fmla="val 5000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229" name="Скругленный прямоугольник 5228"/>
          <p:cNvSpPr/>
          <p:nvPr/>
        </p:nvSpPr>
        <p:spPr bwMode="auto">
          <a:xfrm>
            <a:off x="488107" y="4263506"/>
            <a:ext cx="1504552" cy="392868"/>
          </a:xfrm>
          <a:prstGeom prst="roundRect">
            <a:avLst/>
          </a:prstGeom>
          <a:noFill/>
          <a:ln w="15875" cap="flat" cmpd="sng" algn="ctr">
            <a:solidFill>
              <a:schemeClr val="accent5">
                <a:lumMod val="9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Отопление</a:t>
            </a:r>
          </a:p>
        </p:txBody>
      </p:sp>
      <p:sp>
        <p:nvSpPr>
          <p:cNvPr id="48" name="Скругленный прямоугольник 47"/>
          <p:cNvSpPr/>
          <p:nvPr/>
        </p:nvSpPr>
        <p:spPr bwMode="auto">
          <a:xfrm>
            <a:off x="484299" y="4743146"/>
            <a:ext cx="1512168" cy="835245"/>
          </a:xfrm>
          <a:prstGeom prst="roundRect">
            <a:avLst/>
          </a:prstGeom>
          <a:noFill/>
          <a:ln w="15875" cap="flat" cmpd="sng" algn="ctr">
            <a:solidFill>
              <a:schemeClr val="accent5">
                <a:lumMod val="9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Холодное водоснабжение</a:t>
            </a:r>
          </a:p>
        </p:txBody>
      </p:sp>
      <p:sp>
        <p:nvSpPr>
          <p:cNvPr id="49" name="Скругленный прямоугольник 48"/>
          <p:cNvSpPr/>
          <p:nvPr/>
        </p:nvSpPr>
        <p:spPr bwMode="auto">
          <a:xfrm>
            <a:off x="484299" y="5687615"/>
            <a:ext cx="1508360" cy="716383"/>
          </a:xfrm>
          <a:prstGeom prst="roundRect">
            <a:avLst/>
          </a:prstGeom>
          <a:noFill/>
          <a:ln w="15875" cap="flat" cmpd="sng" algn="ctr">
            <a:solidFill>
              <a:schemeClr val="accent5">
                <a:lumMod val="9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Горячее водоснабжение</a:t>
            </a:r>
          </a:p>
        </p:txBody>
      </p:sp>
      <p:sp>
        <p:nvSpPr>
          <p:cNvPr id="50" name="Скругленный прямоугольник 49"/>
          <p:cNvSpPr/>
          <p:nvPr/>
        </p:nvSpPr>
        <p:spPr bwMode="auto">
          <a:xfrm>
            <a:off x="484298" y="6441281"/>
            <a:ext cx="1512169" cy="420277"/>
          </a:xfrm>
          <a:prstGeom prst="roundRect">
            <a:avLst/>
          </a:prstGeom>
          <a:noFill/>
          <a:ln w="15875" cap="flat" cmpd="sng" algn="ctr">
            <a:solidFill>
              <a:schemeClr val="accent5">
                <a:lumMod val="9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Водоотведение</a:t>
            </a:r>
          </a:p>
        </p:txBody>
      </p:sp>
      <p:sp>
        <p:nvSpPr>
          <p:cNvPr id="5230" name="Стрелка вправо 5229"/>
          <p:cNvSpPr/>
          <p:nvPr/>
        </p:nvSpPr>
        <p:spPr bwMode="auto">
          <a:xfrm>
            <a:off x="2004082" y="4380709"/>
            <a:ext cx="263662" cy="158461"/>
          </a:xfrm>
          <a:prstGeom prst="right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2" name="Стрелка вправо 51"/>
          <p:cNvSpPr/>
          <p:nvPr/>
        </p:nvSpPr>
        <p:spPr bwMode="auto">
          <a:xfrm>
            <a:off x="2004082" y="5071674"/>
            <a:ext cx="263662" cy="158461"/>
          </a:xfrm>
          <a:prstGeom prst="right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3" name="Стрелка вправо 52"/>
          <p:cNvSpPr/>
          <p:nvPr/>
        </p:nvSpPr>
        <p:spPr bwMode="auto">
          <a:xfrm>
            <a:off x="2004082" y="5982684"/>
            <a:ext cx="263662" cy="158461"/>
          </a:xfrm>
          <a:prstGeom prst="right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4" name="Стрелка вправо 53"/>
          <p:cNvSpPr/>
          <p:nvPr/>
        </p:nvSpPr>
        <p:spPr bwMode="auto">
          <a:xfrm>
            <a:off x="1992659" y="6572188"/>
            <a:ext cx="263662" cy="158461"/>
          </a:xfrm>
          <a:prstGeom prst="right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88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/>
          <p:cNvSpPr/>
          <p:nvPr/>
        </p:nvSpPr>
        <p:spPr>
          <a:xfrm>
            <a:off x="2252924" y="5608384"/>
            <a:ext cx="4335299" cy="726268"/>
          </a:xfrm>
          <a:prstGeom prst="rect">
            <a:avLst/>
          </a:prstGeom>
          <a:noFill/>
          <a:ln w="15875">
            <a:solidFill>
              <a:schemeClr val="accent1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</a:rPr>
              <a:t>ЖП </a:t>
            </a:r>
            <a:r>
              <a:rPr lang="ru-RU" sz="1400" dirty="0" smtClean="0">
                <a:solidFill>
                  <a:schemeClr val="tx1"/>
                </a:solidFill>
              </a:rPr>
              <a:t>(84,50*3,80 – 74,45*1,12*3,50)*</a:t>
            </a:r>
            <a:r>
              <a:rPr lang="ru-RU" sz="1400" dirty="0">
                <a:solidFill>
                  <a:schemeClr val="tx1"/>
                </a:solidFill>
              </a:rPr>
              <a:t>1 = </a:t>
            </a:r>
            <a:r>
              <a:rPr lang="ru-RU" sz="1400" dirty="0" smtClean="0">
                <a:solidFill>
                  <a:schemeClr val="tx1"/>
                </a:solidFill>
              </a:rPr>
              <a:t>29,26</a:t>
            </a:r>
            <a:endParaRPr lang="ru-RU" sz="14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</a:rPr>
              <a:t>ОДН </a:t>
            </a:r>
            <a:r>
              <a:rPr lang="ru-RU" sz="1400" dirty="0" smtClean="0">
                <a:solidFill>
                  <a:schemeClr val="tx1"/>
                </a:solidFill>
              </a:rPr>
              <a:t>((84,50-74,45*1,12)*0,3*25</a:t>
            </a:r>
            <a:r>
              <a:rPr lang="ru-RU" sz="1400" dirty="0">
                <a:solidFill>
                  <a:schemeClr val="tx1"/>
                </a:solidFill>
              </a:rPr>
              <a:t>*(54/250) = </a:t>
            </a:r>
            <a:r>
              <a:rPr lang="ru-RU" sz="1400" dirty="0" smtClean="0">
                <a:solidFill>
                  <a:schemeClr val="tx1"/>
                </a:solidFill>
              </a:rPr>
              <a:t>1,81</a:t>
            </a:r>
            <a:endParaRPr lang="ru-RU" sz="14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(29,26+1,81) </a:t>
            </a:r>
            <a:r>
              <a:rPr lang="ru-RU" sz="1400" dirty="0">
                <a:solidFill>
                  <a:schemeClr val="tx1"/>
                </a:solidFill>
              </a:rPr>
              <a:t>=   </a:t>
            </a:r>
            <a:r>
              <a:rPr lang="ru-RU" sz="1400" dirty="0" smtClean="0">
                <a:solidFill>
                  <a:schemeClr val="tx1"/>
                </a:solidFill>
              </a:rPr>
              <a:t>31,07</a:t>
            </a:r>
            <a:endParaRPr lang="ru-RU" sz="1400" dirty="0">
              <a:solidFill>
                <a:schemeClr val="tx1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5543180"/>
              </p:ext>
            </p:extLst>
          </p:nvPr>
        </p:nvGraphicFramePr>
        <p:xfrm>
          <a:off x="296864" y="823566"/>
          <a:ext cx="8478834" cy="33135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64045"/>
                <a:gridCol w="542771"/>
                <a:gridCol w="542771"/>
                <a:gridCol w="663387"/>
                <a:gridCol w="663387"/>
                <a:gridCol w="663387"/>
                <a:gridCol w="784002"/>
                <a:gridCol w="784002"/>
                <a:gridCol w="723694"/>
                <a:gridCol w="723694"/>
                <a:gridCol w="723694"/>
              </a:tblGrid>
              <a:tr h="7714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Наименование услуг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err="1">
                          <a:effectLst/>
                        </a:rPr>
                        <a:t>Ед.изм</a:t>
                      </a:r>
                      <a:r>
                        <a:rPr lang="ru-RU" sz="1000" u="none" strike="noStrike" dirty="0">
                          <a:effectLst/>
                        </a:rPr>
                        <a:t>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Объем потребления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Тариф, руб./</a:t>
                      </a:r>
                      <a:r>
                        <a:rPr lang="ru-RU" sz="1000" u="none" strike="noStrike" dirty="0" err="1" smtClean="0">
                          <a:effectLst/>
                        </a:rPr>
                        <a:t>ед.изм</a:t>
                      </a:r>
                      <a:r>
                        <a:rPr lang="ru-RU" sz="1000" u="none" strike="noStrike" dirty="0" smtClean="0">
                          <a:effectLst/>
                        </a:rPr>
                        <a:t>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Размер платы за </a:t>
                      </a:r>
                      <a:r>
                        <a:rPr lang="ru-RU" sz="10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ком.услуги</a:t>
                      </a:r>
                      <a:r>
                        <a:rPr lang="ru-RU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руб.</a:t>
                      </a:r>
                      <a:endParaRPr lang="ru-RU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 начислено за расчетный период, руб.</a:t>
                      </a:r>
                      <a:endParaRPr lang="ru-RU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Перерасчеты, всего, руб.</a:t>
                      </a:r>
                      <a:endParaRPr lang="ru-RU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Субсидии,</a:t>
                      </a:r>
                      <a:r>
                        <a:rPr lang="ru-RU" sz="1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льготы, руб.</a:t>
                      </a:r>
                      <a:endParaRPr lang="ru-RU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 к оплате за расчетный период, руб.</a:t>
                      </a:r>
                      <a:endParaRPr lang="ru-RU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09">
                <a:tc>
                  <a:txBody>
                    <a:bodyPr/>
                    <a:lstStyle/>
                    <a:p>
                      <a:pPr algn="l" fontAlgn="ctr"/>
                      <a:endParaRPr lang="ru-RU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индивидуальное</a:t>
                      </a:r>
                      <a:endParaRPr lang="ru-RU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общедом.нужды</a:t>
                      </a:r>
                      <a:endParaRPr lang="ru-RU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индивидуальное</a:t>
                      </a:r>
                      <a:endParaRPr lang="ru-RU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общедом.нужды</a:t>
                      </a:r>
                      <a:endParaRPr lang="ru-RU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83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Жилищные услуги</a:t>
                      </a:r>
                      <a:endParaRPr lang="ru-RU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83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…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831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Коммунальные услуги</a:t>
                      </a:r>
                      <a:endParaRPr lang="ru-RU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125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ru-RU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Отопление</a:t>
                      </a: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Гкал</a:t>
                      </a:r>
                      <a:endParaRPr lang="ru-RU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0,0268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-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850,00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1230,12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-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1230,12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21,59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1208,53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90000"/>
                      </a:schemeClr>
                    </a:solidFill>
                  </a:tcPr>
                </a:tc>
              </a:tr>
              <a:tr h="222908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>
                          <a:effectLst/>
                        </a:rPr>
                        <a:t> Холодное водоснабжение</a:t>
                      </a:r>
                      <a:endParaRPr lang="ru-RU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>
                          <a:effectLst/>
                        </a:rPr>
                        <a:t>м3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4,78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29,30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140,05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47,47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187,52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6,88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180,64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</a:tr>
              <a:tr h="2098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 smtClean="0">
                          <a:effectLst/>
                        </a:rPr>
                        <a:t> Горячее</a:t>
                      </a:r>
                      <a:r>
                        <a:rPr lang="ru-RU" sz="1000" u="none" strike="noStrike" baseline="0" dirty="0" smtClean="0">
                          <a:effectLst/>
                        </a:rPr>
                        <a:t> водоснабжение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м3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3,80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84,50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321,10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136,89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457,99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31,07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426,92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0147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 smtClean="0">
                          <a:effectLst/>
                        </a:rPr>
                        <a:t> Водоотведение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м3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8,58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21,20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181,89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-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181,89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181,89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201471">
                <a:tc gridSpan="7">
                  <a:txBody>
                    <a:bodyPr/>
                    <a:lstStyle/>
                    <a:p>
                      <a:r>
                        <a:rPr lang="ru-RU" sz="1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Итого</a:t>
                      </a:r>
                      <a:endParaRPr lang="ru-RU" sz="1000" u="none" strike="noStrike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2057,52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000" b="0" i="0" u="none" strike="noStrike" kern="120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59,54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1997,98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394">
                <a:tc gridSpan="10">
                  <a:txBody>
                    <a:bodyPr/>
                    <a:lstStyle/>
                    <a:p>
                      <a:pPr algn="r" fontAlgn="ctr"/>
                      <a:r>
                        <a:rPr lang="ru-RU" sz="1000" b="1" u="none" strike="noStrike" dirty="0">
                          <a:effectLst/>
                        </a:rPr>
                        <a:t>Сумма к </a:t>
                      </a:r>
                      <a:r>
                        <a:rPr lang="ru-RU" sz="1000" b="1" u="none" strike="noStrike" dirty="0" smtClean="0">
                          <a:effectLst/>
                        </a:rPr>
                        <a:t>оплате за</a:t>
                      </a:r>
                      <a:r>
                        <a:rPr lang="ru-RU" sz="1000" b="1" u="none" strike="noStrike" baseline="0" dirty="0" smtClean="0">
                          <a:effectLst/>
                        </a:rPr>
                        <a:t> июль</a:t>
                      </a:r>
                      <a:r>
                        <a:rPr lang="ru-RU" sz="1000" b="1" u="none" strike="noStrike" dirty="0" smtClean="0">
                          <a:effectLst/>
                        </a:rPr>
                        <a:t> 2013 года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1997,98</a:t>
                      </a:r>
                      <a:endParaRPr lang="ru-RU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237" name="Прямоугольник 4"/>
          <p:cNvSpPr>
            <a:spLocks noChangeArrowheads="1"/>
          </p:cNvSpPr>
          <p:nvPr/>
        </p:nvSpPr>
        <p:spPr bwMode="auto">
          <a:xfrm>
            <a:off x="857250" y="508000"/>
            <a:ext cx="7358063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ru-RU" sz="120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-1"/>
            <a:ext cx="9144000" cy="795339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accent1">
                  <a:lumMod val="75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</a:gradFill>
          <a:ln>
            <a:noFill/>
            <a:miter lim="800000"/>
            <a:headEnd/>
            <a:tailEnd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ctr" eaLnBrk="0" hangingPunct="0">
              <a:defRPr sz="20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  <a:lvl2pPr algn="ctr" eaLnBrk="0" hangingPunct="0">
              <a:defRPr sz="4400">
                <a:solidFill>
                  <a:schemeClr val="lt1"/>
                </a:solidFill>
                <a:latin typeface="+mn-lt"/>
                <a:cs typeface="+mn-cs"/>
              </a:defRPr>
            </a:lvl2pPr>
            <a:lvl3pPr algn="ctr" eaLnBrk="0" hangingPunct="0">
              <a:defRPr sz="4400">
                <a:solidFill>
                  <a:schemeClr val="lt1"/>
                </a:solidFill>
                <a:latin typeface="+mn-lt"/>
                <a:cs typeface="+mn-cs"/>
              </a:defRPr>
            </a:lvl3pPr>
            <a:lvl4pPr algn="ctr" eaLnBrk="0" hangingPunct="0">
              <a:defRPr sz="4400">
                <a:solidFill>
                  <a:schemeClr val="lt1"/>
                </a:solidFill>
                <a:latin typeface="+mn-lt"/>
                <a:cs typeface="+mn-cs"/>
              </a:defRPr>
            </a:lvl4pPr>
            <a:lvl5pPr algn="ctr" eaLnBrk="0" hangingPunct="0">
              <a:defRPr sz="4400">
                <a:solidFill>
                  <a:schemeClr val="lt1"/>
                </a:solidFill>
                <a:latin typeface="+mn-lt"/>
                <a:cs typeface="+mn-cs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cs typeface="+mn-cs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cs typeface="+mn-cs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cs typeface="+mn-cs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>
              <a:defRPr/>
            </a:pPr>
            <a:r>
              <a:rPr lang="ru-RU" sz="1400" b="0" dirty="0" smtClean="0"/>
              <a:t>Расчет суммы субсидии, если коммунальные ресурсы по водоснабжению и водоотведению производятся несколькими </a:t>
            </a:r>
            <a:r>
              <a:rPr lang="ru-RU" sz="1400" b="0" dirty="0" err="1" smtClean="0"/>
              <a:t>ресурсоснабжающими</a:t>
            </a:r>
            <a:r>
              <a:rPr lang="ru-RU" sz="1400" b="0" dirty="0" smtClean="0"/>
              <a:t> организациями</a:t>
            </a:r>
            <a:endParaRPr lang="ru-RU" sz="1400" b="0" dirty="0"/>
          </a:p>
        </p:txBody>
      </p:sp>
      <p:sp>
        <p:nvSpPr>
          <p:cNvPr id="4" name="Овал 3"/>
          <p:cNvSpPr/>
          <p:nvPr/>
        </p:nvSpPr>
        <p:spPr bwMode="auto">
          <a:xfrm>
            <a:off x="4788024" y="6033634"/>
            <a:ext cx="576064" cy="288032"/>
          </a:xfrm>
          <a:prstGeom prst="ellipse">
            <a:avLst/>
          </a:prstGeom>
          <a:noFill/>
          <a:ln w="349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252925" y="4198720"/>
            <a:ext cx="3888432" cy="392868"/>
          </a:xfrm>
          <a:prstGeom prst="rect">
            <a:avLst/>
          </a:prstGeom>
          <a:noFill/>
          <a:ln w="15875">
            <a:solidFill>
              <a:schemeClr val="accent1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(850,00-745,61*1,12)*0,0268*54 =  21,59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7" name="Овал 36"/>
          <p:cNvSpPr/>
          <p:nvPr/>
        </p:nvSpPr>
        <p:spPr bwMode="auto">
          <a:xfrm>
            <a:off x="5292540" y="4251138"/>
            <a:ext cx="703845" cy="288032"/>
          </a:xfrm>
          <a:prstGeom prst="ellipse">
            <a:avLst/>
          </a:prstGeom>
          <a:noFill/>
          <a:ln w="349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252925" y="4669226"/>
            <a:ext cx="4116912" cy="829935"/>
          </a:xfrm>
          <a:prstGeom prst="rect">
            <a:avLst/>
          </a:prstGeom>
          <a:noFill/>
          <a:ln w="15875">
            <a:solidFill>
              <a:schemeClr val="accent1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ЖП (29,30*4,78 - 25,93*1,12*4,60)*1 = 6,46</a:t>
            </a:r>
          </a:p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ОДН ((29,30-25,93*1,12)*0,3*25*(54/250) = 0,42 (6,46+0,42) =   6,88</a:t>
            </a:r>
          </a:p>
        </p:txBody>
      </p:sp>
      <p:sp>
        <p:nvSpPr>
          <p:cNvPr id="39" name="Овал 38"/>
          <p:cNvSpPr/>
          <p:nvPr/>
        </p:nvSpPr>
        <p:spPr bwMode="auto">
          <a:xfrm>
            <a:off x="4644008" y="5152128"/>
            <a:ext cx="589435" cy="262854"/>
          </a:xfrm>
          <a:prstGeom prst="ellipse">
            <a:avLst/>
          </a:prstGeom>
          <a:noFill/>
          <a:ln w="349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245310" y="6395595"/>
            <a:ext cx="3888432" cy="392868"/>
          </a:xfrm>
          <a:prstGeom prst="rect">
            <a:avLst/>
          </a:prstGeom>
          <a:noFill/>
          <a:ln w="15875">
            <a:solidFill>
              <a:schemeClr val="accent1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</a:rPr>
              <a:t>(21,20*8,58 – 20,38*1,12*8,1)*1 = - 2,99 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 bwMode="auto">
          <a:xfrm>
            <a:off x="473288" y="4184275"/>
            <a:ext cx="1504552" cy="392868"/>
          </a:xfrm>
          <a:prstGeom prst="roundRect">
            <a:avLst/>
          </a:prstGeom>
          <a:noFill/>
          <a:ln w="15875" cap="flat" cmpd="sng" algn="ctr">
            <a:solidFill>
              <a:schemeClr val="accent5">
                <a:lumMod val="9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Отопление</a:t>
            </a:r>
          </a:p>
        </p:txBody>
      </p:sp>
      <p:sp>
        <p:nvSpPr>
          <p:cNvPr id="46" name="Скругленный прямоугольник 45"/>
          <p:cNvSpPr/>
          <p:nvPr/>
        </p:nvSpPr>
        <p:spPr bwMode="auto">
          <a:xfrm>
            <a:off x="469480" y="4663915"/>
            <a:ext cx="1512168" cy="835245"/>
          </a:xfrm>
          <a:prstGeom prst="roundRect">
            <a:avLst/>
          </a:prstGeom>
          <a:noFill/>
          <a:ln w="15875" cap="flat" cmpd="sng" algn="ctr">
            <a:solidFill>
              <a:schemeClr val="accent5">
                <a:lumMod val="9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Холодное водоснабжение</a:t>
            </a:r>
          </a:p>
        </p:txBody>
      </p:sp>
      <p:sp>
        <p:nvSpPr>
          <p:cNvPr id="47" name="Скругленный прямоугольник 46"/>
          <p:cNvSpPr/>
          <p:nvPr/>
        </p:nvSpPr>
        <p:spPr bwMode="auto">
          <a:xfrm>
            <a:off x="469480" y="5608384"/>
            <a:ext cx="1508360" cy="716383"/>
          </a:xfrm>
          <a:prstGeom prst="roundRect">
            <a:avLst/>
          </a:prstGeom>
          <a:noFill/>
          <a:ln w="15875" cap="flat" cmpd="sng" algn="ctr">
            <a:solidFill>
              <a:schemeClr val="accent5">
                <a:lumMod val="9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Горячее водоснабжение</a:t>
            </a:r>
          </a:p>
        </p:txBody>
      </p:sp>
      <p:sp>
        <p:nvSpPr>
          <p:cNvPr id="48" name="Скругленный прямоугольник 47"/>
          <p:cNvSpPr/>
          <p:nvPr/>
        </p:nvSpPr>
        <p:spPr bwMode="auto">
          <a:xfrm>
            <a:off x="469479" y="6362050"/>
            <a:ext cx="1512169" cy="420277"/>
          </a:xfrm>
          <a:prstGeom prst="roundRect">
            <a:avLst/>
          </a:prstGeom>
          <a:noFill/>
          <a:ln w="15875" cap="flat" cmpd="sng" algn="ctr">
            <a:solidFill>
              <a:schemeClr val="accent5">
                <a:lumMod val="9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Водоотведение</a:t>
            </a:r>
          </a:p>
        </p:txBody>
      </p:sp>
      <p:sp>
        <p:nvSpPr>
          <p:cNvPr id="49" name="Стрелка вправо 48"/>
          <p:cNvSpPr/>
          <p:nvPr/>
        </p:nvSpPr>
        <p:spPr bwMode="auto">
          <a:xfrm>
            <a:off x="1989263" y="4301478"/>
            <a:ext cx="263662" cy="158461"/>
          </a:xfrm>
          <a:prstGeom prst="right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0" name="Стрелка вправо 49"/>
          <p:cNvSpPr/>
          <p:nvPr/>
        </p:nvSpPr>
        <p:spPr bwMode="auto">
          <a:xfrm>
            <a:off x="1989263" y="4992443"/>
            <a:ext cx="263662" cy="158461"/>
          </a:xfrm>
          <a:prstGeom prst="right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1" name="Стрелка вправо 50"/>
          <p:cNvSpPr/>
          <p:nvPr/>
        </p:nvSpPr>
        <p:spPr bwMode="auto">
          <a:xfrm>
            <a:off x="1989263" y="5903453"/>
            <a:ext cx="263662" cy="158461"/>
          </a:xfrm>
          <a:prstGeom prst="right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2" name="Стрелка вправо 51"/>
          <p:cNvSpPr/>
          <p:nvPr/>
        </p:nvSpPr>
        <p:spPr bwMode="auto">
          <a:xfrm>
            <a:off x="1977840" y="6492957"/>
            <a:ext cx="263662" cy="158461"/>
          </a:xfrm>
          <a:prstGeom prst="right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53" name="Скругленная соединительная линия 52"/>
          <p:cNvCxnSpPr/>
          <p:nvPr/>
        </p:nvCxnSpPr>
        <p:spPr bwMode="auto">
          <a:xfrm flipV="1">
            <a:off x="5996385" y="2975282"/>
            <a:ext cx="1527943" cy="1405426"/>
          </a:xfrm>
          <a:prstGeom prst="curvedConnector3">
            <a:avLst>
              <a:gd name="adj1" fmla="val 33792"/>
            </a:avLst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6" name="Скругленная соединительная линия 55"/>
          <p:cNvCxnSpPr/>
          <p:nvPr/>
        </p:nvCxnSpPr>
        <p:spPr bwMode="auto">
          <a:xfrm flipV="1">
            <a:off x="5238260" y="3186163"/>
            <a:ext cx="2263155" cy="2129950"/>
          </a:xfrm>
          <a:prstGeom prst="curvedConnector3">
            <a:avLst>
              <a:gd name="adj1" fmla="val 71885"/>
            </a:avLst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7" name="Скругленная соединительная линия 56"/>
          <p:cNvCxnSpPr/>
          <p:nvPr/>
        </p:nvCxnSpPr>
        <p:spPr bwMode="auto">
          <a:xfrm rot="5400000" flipH="1" flipV="1">
            <a:off x="5042213" y="3764724"/>
            <a:ext cx="2745830" cy="2074383"/>
          </a:xfrm>
          <a:prstGeom prst="curvedConnector3">
            <a:avLst>
              <a:gd name="adj1" fmla="val 4904"/>
            </a:avLst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2" name="Овал 61"/>
          <p:cNvSpPr/>
          <p:nvPr/>
        </p:nvSpPr>
        <p:spPr bwMode="auto">
          <a:xfrm>
            <a:off x="5238259" y="6474066"/>
            <a:ext cx="758125" cy="288032"/>
          </a:xfrm>
          <a:prstGeom prst="ellipse">
            <a:avLst/>
          </a:prstGeom>
          <a:noFill/>
          <a:ln w="349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63" name="Скругленная соединительная линия 62"/>
          <p:cNvCxnSpPr/>
          <p:nvPr/>
        </p:nvCxnSpPr>
        <p:spPr bwMode="auto">
          <a:xfrm rot="5400000" flipH="1" flipV="1">
            <a:off x="5492106" y="4156440"/>
            <a:ext cx="2975690" cy="1952858"/>
          </a:xfrm>
          <a:prstGeom prst="curvedConnector3">
            <a:avLst>
              <a:gd name="adj1" fmla="val 9668"/>
            </a:avLst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8" name="Скругленный прямоугольник 67"/>
          <p:cNvSpPr/>
          <p:nvPr/>
        </p:nvSpPr>
        <p:spPr bwMode="auto">
          <a:xfrm>
            <a:off x="6760356" y="6375462"/>
            <a:ext cx="2204132" cy="408180"/>
          </a:xfrm>
          <a:prstGeom prst="roundRect">
            <a:avLst/>
          </a:prstGeom>
          <a:noFill/>
          <a:ln w="15875" cap="flat" cmpd="sng" algn="ctr">
            <a:solidFill>
              <a:schemeClr val="accent5">
                <a:lumMod val="9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Отрицательная разница не учитывается</a:t>
            </a:r>
          </a:p>
        </p:txBody>
      </p:sp>
      <p:sp>
        <p:nvSpPr>
          <p:cNvPr id="69" name="Стрелка вправо 68"/>
          <p:cNvSpPr/>
          <p:nvPr/>
        </p:nvSpPr>
        <p:spPr bwMode="auto">
          <a:xfrm>
            <a:off x="6141356" y="6541483"/>
            <a:ext cx="618999" cy="158461"/>
          </a:xfrm>
          <a:prstGeom prst="right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86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4"/>
          <p:cNvSpPr txBox="1">
            <a:spLocks noChangeArrowheads="1"/>
          </p:cNvSpPr>
          <p:nvPr/>
        </p:nvSpPr>
        <p:spPr bwMode="auto">
          <a:xfrm>
            <a:off x="2317750" y="3730625"/>
            <a:ext cx="365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latin typeface="Calibri" pitchFamily="34" charset="0"/>
              <a:cs typeface="Arial" pitchFamily="34" charset="0"/>
            </a:endParaRPr>
          </a:p>
        </p:txBody>
      </p:sp>
      <p:pic>
        <p:nvPicPr>
          <p:cNvPr id="20483" name="Picture 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25" y="2161253"/>
            <a:ext cx="3971677" cy="2016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570" y="2169381"/>
            <a:ext cx="4136331" cy="2012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Прямоугольник 13"/>
          <p:cNvSpPr>
            <a:spLocks noChangeArrowheads="1"/>
          </p:cNvSpPr>
          <p:nvPr/>
        </p:nvSpPr>
        <p:spPr bwMode="auto">
          <a:xfrm>
            <a:off x="4848967" y="2280986"/>
            <a:ext cx="4043511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hlinkClick r:id="rId4"/>
              </a:rPr>
              <a:t>Власть </a:t>
            </a:r>
            <a:r>
              <a:rPr lang="ru-RU" dirty="0">
                <a:hlinkClick r:id="rId4"/>
              </a:rPr>
              <a:t>\ Исполнительные органы власти \ Департамент тарифной и ценовой политики Тюменской области \ Текущая деятельность \ </a:t>
            </a:r>
            <a:r>
              <a:rPr lang="ru-RU" dirty="0"/>
              <a:t>Информация для регулируемых организаций</a:t>
            </a:r>
            <a:endParaRPr lang="ru-RU" dirty="0">
              <a:solidFill>
                <a:schemeClr val="hlink"/>
              </a:solidFill>
            </a:endParaRPr>
          </a:p>
        </p:txBody>
      </p:sp>
      <p:sp>
        <p:nvSpPr>
          <p:cNvPr id="16" name="Стрелка влево 26"/>
          <p:cNvSpPr>
            <a:spLocks noChangeArrowheads="1"/>
          </p:cNvSpPr>
          <p:nvPr/>
        </p:nvSpPr>
        <p:spPr bwMode="auto">
          <a:xfrm rot="17941866" flipV="1">
            <a:off x="2279166" y="1582909"/>
            <a:ext cx="635435" cy="624363"/>
          </a:xfrm>
          <a:prstGeom prst="leftArrow">
            <a:avLst>
              <a:gd name="adj1" fmla="val 50000"/>
              <a:gd name="adj2" fmla="val 50276"/>
            </a:avLst>
          </a:prstGeom>
          <a:gradFill flip="none" rotWithShape="1">
            <a:gsLst>
              <a:gs pos="56000">
                <a:srgbClr val="FFFFCC"/>
              </a:gs>
              <a:gs pos="0">
                <a:schemeClr val="accent1"/>
              </a:gs>
            </a:gsLst>
            <a:lin ang="10800000" scaled="1"/>
            <a:tileRect/>
          </a:gradFill>
          <a:ln w="47625" cmpd="dbl" algn="ctr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50" dirty="0">
              <a:cs typeface="Arial" pitchFamily="34" charset="0"/>
            </a:endParaRPr>
          </a:p>
        </p:txBody>
      </p:sp>
      <p:sp>
        <p:nvSpPr>
          <p:cNvPr id="18" name="Стрелка влево 26"/>
          <p:cNvSpPr>
            <a:spLocks noChangeArrowheads="1"/>
          </p:cNvSpPr>
          <p:nvPr/>
        </p:nvSpPr>
        <p:spPr bwMode="auto">
          <a:xfrm rot="14226075" flipV="1">
            <a:off x="6181179" y="1574044"/>
            <a:ext cx="593480" cy="646665"/>
          </a:xfrm>
          <a:prstGeom prst="leftArrow">
            <a:avLst>
              <a:gd name="adj1" fmla="val 41092"/>
              <a:gd name="adj2" fmla="val 50276"/>
            </a:avLst>
          </a:prstGeom>
          <a:gradFill flip="none" rotWithShape="1">
            <a:gsLst>
              <a:gs pos="56000">
                <a:srgbClr val="FFFFCC"/>
              </a:gs>
              <a:gs pos="0">
                <a:schemeClr val="accent1"/>
              </a:gs>
            </a:gsLst>
            <a:lin ang="10800000" scaled="1"/>
            <a:tileRect/>
          </a:gradFill>
          <a:ln w="47625" cmpd="dbl" algn="ctr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50" dirty="0">
              <a:cs typeface="Arial" pitchFamily="34" charset="0"/>
            </a:endParaRPr>
          </a:p>
        </p:txBody>
      </p:sp>
      <p:sp>
        <p:nvSpPr>
          <p:cNvPr id="20488" name="Прямоугольник 1"/>
          <p:cNvSpPr>
            <a:spLocks noChangeArrowheads="1"/>
          </p:cNvSpPr>
          <p:nvPr/>
        </p:nvSpPr>
        <p:spPr bwMode="auto">
          <a:xfrm>
            <a:off x="141125" y="2365709"/>
            <a:ext cx="396316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dirty="0" smtClean="0">
                <a:hlinkClick r:id="rId5" action="ppaction://hlinkfile"/>
              </a:rPr>
              <a:t>Экономика </a:t>
            </a:r>
            <a:r>
              <a:rPr lang="ru-RU" dirty="0">
                <a:hlinkClick r:id="rId5" action="ppaction://hlinkfile"/>
              </a:rPr>
              <a:t>и финансы</a:t>
            </a:r>
            <a:r>
              <a:rPr lang="ru-RU" dirty="0"/>
              <a:t> \ </a:t>
            </a:r>
            <a:r>
              <a:rPr lang="ru-RU" dirty="0">
                <a:hlinkClick r:id="rId6" action="ppaction://hlinkfile"/>
              </a:rPr>
              <a:t>Цены и тарифы</a:t>
            </a:r>
            <a:r>
              <a:rPr lang="ru-RU" dirty="0"/>
              <a:t> \ Сколько мы платим за услуги ЖКХ?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0" y="0"/>
            <a:ext cx="9144000" cy="549275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accent1">
                  <a:lumMod val="75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</a:gradFill>
          <a:ln>
            <a:noFill/>
            <a:miter lim="800000"/>
            <a:headEnd/>
            <a:tailEnd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ctr" eaLnBrk="0" hangingPunct="0">
              <a:defRPr sz="20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  <a:lvl2pPr algn="ctr" eaLnBrk="0" hangingPunct="0">
              <a:defRPr sz="4400">
                <a:solidFill>
                  <a:schemeClr val="lt1"/>
                </a:solidFill>
                <a:latin typeface="+mn-lt"/>
                <a:cs typeface="+mn-cs"/>
              </a:defRPr>
            </a:lvl2pPr>
            <a:lvl3pPr algn="ctr" eaLnBrk="0" hangingPunct="0">
              <a:defRPr sz="4400">
                <a:solidFill>
                  <a:schemeClr val="lt1"/>
                </a:solidFill>
                <a:latin typeface="+mn-lt"/>
                <a:cs typeface="+mn-cs"/>
              </a:defRPr>
            </a:lvl3pPr>
            <a:lvl4pPr algn="ctr" eaLnBrk="0" hangingPunct="0">
              <a:defRPr sz="4400">
                <a:solidFill>
                  <a:schemeClr val="lt1"/>
                </a:solidFill>
                <a:latin typeface="+mn-lt"/>
                <a:cs typeface="+mn-cs"/>
              </a:defRPr>
            </a:lvl4pPr>
            <a:lvl5pPr algn="ctr" eaLnBrk="0" hangingPunct="0">
              <a:defRPr sz="4400">
                <a:solidFill>
                  <a:schemeClr val="lt1"/>
                </a:solidFill>
                <a:latin typeface="+mn-lt"/>
                <a:cs typeface="+mn-cs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cs typeface="+mn-cs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cs typeface="+mn-cs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cs typeface="+mn-cs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>
              <a:defRPr/>
            </a:pPr>
            <a:r>
              <a:rPr lang="ru-RU" sz="1900" dirty="0" smtClean="0"/>
              <a:t>Информация о размещении нормативных документов и информационных материалов</a:t>
            </a:r>
            <a:endParaRPr lang="ru-RU" sz="1900" dirty="0"/>
          </a:p>
        </p:txBody>
      </p:sp>
      <p:pic>
        <p:nvPicPr>
          <p:cNvPr id="11" name="Picture 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6" y="608286"/>
            <a:ext cx="8817024" cy="991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84919" y="608286"/>
            <a:ext cx="8928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Нормативные документы и информационные материалы размещены на официальном портале органов государственной власти Тюменской области </a:t>
            </a:r>
            <a:r>
              <a:rPr lang="en-US" dirty="0" smtClean="0"/>
              <a:t>(</a:t>
            </a:r>
            <a:r>
              <a:rPr lang="en-US" dirty="0"/>
              <a:t>http://www.admtyumen.ru ) </a:t>
            </a:r>
            <a:r>
              <a:rPr lang="ru-RU" dirty="0" smtClean="0"/>
              <a:t>в разделах:</a:t>
            </a:r>
            <a:endParaRPr lang="ru-RU" dirty="0"/>
          </a:p>
        </p:txBody>
      </p:sp>
      <p:pic>
        <p:nvPicPr>
          <p:cNvPr id="14" name="Picture 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25" y="4217896"/>
            <a:ext cx="8817024" cy="227687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56309" y="4340669"/>
            <a:ext cx="864095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Вопросы, возникающие в порядке проведения предварительного (тестового) расчета платежа граждан и в процессе реализации постановления в письменном виде направлять в департамент тарифной и ценовой политики Тюменской области на адрес электронной почты: </a:t>
            </a:r>
            <a:r>
              <a:rPr lang="en-US" dirty="0" smtClean="0">
                <a:hlinkClick r:id="rId7"/>
              </a:rPr>
              <a:t>subs223p@72to.ru</a:t>
            </a:r>
            <a:endParaRPr lang="ru-RU" dirty="0" smtClean="0"/>
          </a:p>
          <a:p>
            <a:pPr algn="ctr"/>
            <a:r>
              <a:rPr lang="ru-RU" dirty="0" smtClean="0"/>
              <a:t>Так же консультацию можно получить в ОАО «ТРИЦ»:</a:t>
            </a:r>
          </a:p>
          <a:p>
            <a:pPr marL="285750" indent="-285750">
              <a:buFontTx/>
              <a:buChar char="-"/>
            </a:pPr>
            <a:r>
              <a:rPr lang="en-US" dirty="0"/>
              <a:t>online </a:t>
            </a:r>
            <a:r>
              <a:rPr lang="ru-RU" dirty="0"/>
              <a:t>консультант </a:t>
            </a:r>
            <a:r>
              <a:rPr lang="ru-RU" dirty="0" smtClean="0"/>
              <a:t>на официальном сайте (</a:t>
            </a:r>
            <a:r>
              <a:rPr lang="en-US" dirty="0" smtClean="0">
                <a:hlinkClick r:id="rId8"/>
              </a:rPr>
              <a:t>http</a:t>
            </a:r>
            <a:r>
              <a:rPr lang="en-US" dirty="0">
                <a:hlinkClick r:id="rId8"/>
              </a:rPr>
              <a:t>://</a:t>
            </a:r>
            <a:r>
              <a:rPr lang="en-US" dirty="0" smtClean="0">
                <a:hlinkClick r:id="rId8"/>
              </a:rPr>
              <a:t>www.itpc.ru</a:t>
            </a:r>
            <a:r>
              <a:rPr lang="ru-RU" dirty="0" smtClean="0"/>
              <a:t>);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горячая линия ОАО «ТРИЦ» 8(3452) 399-399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35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0" y="2204864"/>
            <a:ext cx="9144000" cy="4248472"/>
          </a:xfrm>
        </p:spPr>
        <p:txBody>
          <a:bodyPr/>
          <a:lstStyle/>
          <a:p>
            <a:pPr marL="0" indent="0" algn="just">
              <a:spcAft>
                <a:spcPts val="300"/>
              </a:spcAft>
              <a:buNone/>
            </a:pPr>
            <a:r>
              <a:rPr lang="ru-RU" i="1" dirty="0" smtClean="0"/>
              <a:t>Исполнители коммунальных услуг направляют в департамент тарифной и ценовой политики Тюменской области в соответствии с графиком (размещенным на официальном портале органов государственной власти Тюменской области) только в электронном виде на адрес электронной почты </a:t>
            </a:r>
            <a:r>
              <a:rPr lang="en-US" i="1" dirty="0" smtClean="0">
                <a:hlinkClick r:id="rId3"/>
              </a:rPr>
              <a:t>subs223p@72to.ru</a:t>
            </a:r>
            <a:r>
              <a:rPr lang="ru-RU" i="1" dirty="0" smtClean="0"/>
              <a:t>:</a:t>
            </a:r>
          </a:p>
          <a:p>
            <a:pPr algn="just">
              <a:spcAft>
                <a:spcPts val="300"/>
              </a:spcAft>
            </a:pPr>
            <a:r>
              <a:rPr lang="ru-RU" dirty="0" smtClean="0"/>
              <a:t>Расчет платежей за коммунальные услуги по 5 квартирам</a:t>
            </a:r>
          </a:p>
          <a:p>
            <a:pPr algn="just">
              <a:spcAft>
                <a:spcPts val="300"/>
              </a:spcAft>
            </a:pPr>
            <a:r>
              <a:rPr lang="ru-RU" dirty="0" smtClean="0"/>
              <a:t>Копии квитанций по этим квартирам</a:t>
            </a:r>
          </a:p>
          <a:p>
            <a:pPr algn="just">
              <a:spcAft>
                <a:spcPts val="300"/>
              </a:spcAft>
            </a:pPr>
            <a:r>
              <a:rPr lang="ru-RU" dirty="0" smtClean="0"/>
              <a:t>Реестр граждан (по указанным 5 квартирам) по формам согласно приложениям №1.1. и №1.2.</a:t>
            </a:r>
            <a:endParaRPr lang="ru-RU" dirty="0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accent1">
                  <a:lumMod val="75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</a:gradFill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Предварительный (тестовый) расчет платежей за коммунальные услуги</a:t>
            </a:r>
            <a:endParaRPr lang="ru-RU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7501" y="692695"/>
            <a:ext cx="81369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В срок до 22 июля 2013 года провести предварительный (тестовый) расчет платежей за коммунальные услуги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17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иксел 12">
    <a:dk1>
      <a:srgbClr val="000000"/>
    </a:dk1>
    <a:lt1>
      <a:srgbClr val="FFFFFF"/>
    </a:lt1>
    <a:dk2>
      <a:srgbClr val="000000"/>
    </a:dk2>
    <a:lt2>
      <a:srgbClr val="00007D"/>
    </a:lt2>
    <a:accent1>
      <a:srgbClr val="9999FF"/>
    </a:accent1>
    <a:accent2>
      <a:srgbClr val="9999CC"/>
    </a:accent2>
    <a:accent3>
      <a:srgbClr val="FFFFFF"/>
    </a:accent3>
    <a:accent4>
      <a:srgbClr val="000000"/>
    </a:accent4>
    <a:accent5>
      <a:srgbClr val="CACAFF"/>
    </a:accent5>
    <a:accent6>
      <a:srgbClr val="8A8AB9"/>
    </a:accent6>
    <a:hlink>
      <a:srgbClr val="666699"/>
    </a:hlink>
    <a:folHlink>
      <a:srgbClr val="CCCCE6"/>
    </a:folHlink>
  </a:clrScheme>
</a:themeOverride>
</file>

<file path=ppt/theme/themeOverride2.xml><?xml version="1.0" encoding="utf-8"?>
<a:themeOverride xmlns:a="http://schemas.openxmlformats.org/drawingml/2006/main">
  <a:clrScheme name="Пиксел 12">
    <a:dk1>
      <a:srgbClr val="000000"/>
    </a:dk1>
    <a:lt1>
      <a:srgbClr val="FFFFFF"/>
    </a:lt1>
    <a:dk2>
      <a:srgbClr val="000000"/>
    </a:dk2>
    <a:lt2>
      <a:srgbClr val="00007D"/>
    </a:lt2>
    <a:accent1>
      <a:srgbClr val="9999FF"/>
    </a:accent1>
    <a:accent2>
      <a:srgbClr val="9999CC"/>
    </a:accent2>
    <a:accent3>
      <a:srgbClr val="FFFFFF"/>
    </a:accent3>
    <a:accent4>
      <a:srgbClr val="000000"/>
    </a:accent4>
    <a:accent5>
      <a:srgbClr val="CACAFF"/>
    </a:accent5>
    <a:accent6>
      <a:srgbClr val="8A8AB9"/>
    </a:accent6>
    <a:hlink>
      <a:srgbClr val="666699"/>
    </a:hlink>
    <a:folHlink>
      <a:srgbClr val="CCCCE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1718</TotalTime>
  <Words>2669</Words>
  <Application>Microsoft Office PowerPoint</Application>
  <PresentationFormat>Экран (4:3)</PresentationFormat>
  <Paragraphs>283</Paragraphs>
  <Slides>9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1_Пиксел</vt:lpstr>
      <vt:lpstr>Исходные условия изменения платы граждан за коммунальные услуги с 01.07.2013 г.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Предварительный (тестовый) расчет платежей за коммунальные услуги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Богатько Надежда Витальевна</dc:creator>
  <cp:lastModifiedBy>Богатько Надежда Витальевна</cp:lastModifiedBy>
  <cp:revision>120</cp:revision>
  <cp:lastPrinted>2013-07-08T12:31:20Z</cp:lastPrinted>
  <dcterms:created xsi:type="dcterms:W3CDTF">2013-01-10T10:09:44Z</dcterms:created>
  <dcterms:modified xsi:type="dcterms:W3CDTF">2013-07-11T02:27:55Z</dcterms:modified>
</cp:coreProperties>
</file>