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701" r:id="rId4"/>
  </p:sldMasterIdLst>
  <p:notesMasterIdLst>
    <p:notesMasterId r:id="rId10"/>
  </p:notesMasterIdLst>
  <p:sldIdLst>
    <p:sldId id="287" r:id="rId5"/>
    <p:sldId id="288" r:id="rId6"/>
    <p:sldId id="284" r:id="rId7"/>
    <p:sldId id="285" r:id="rId8"/>
    <p:sldId id="286" r:id="rId9"/>
  </p:sldIdLst>
  <p:sldSz cx="9144000" cy="6858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259" autoAdjust="0"/>
  </p:normalViewPr>
  <p:slideViewPr>
    <p:cSldViewPr>
      <p:cViewPr>
        <p:scale>
          <a:sx n="100" d="100"/>
          <a:sy n="100" d="100"/>
        </p:scale>
        <p:origin x="-19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060017951142326E-2"/>
          <c:y val="3.2679738562091505E-2"/>
          <c:w val="0.94766747531717932"/>
          <c:h val="0.8415902423961710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 воды на уборку МОП</c:v>
                </c:pt>
              </c:strCache>
            </c:strRef>
          </c:tx>
          <c:spPr>
            <a:ln w="34925">
              <a:noFill/>
            </a:ln>
          </c:spPr>
          <c:marker>
            <c:symbol val="none"/>
          </c:marker>
          <c:cat>
            <c:numRef>
              <c:f>Лист1!$A$2:$A$5</c:f>
              <c:numCache>
                <c:formatCode>0%</c:formatCode>
                <c:ptCount val="4"/>
                <c:pt idx="0">
                  <c:v>0.3</c:v>
                </c:pt>
                <c:pt idx="1">
                  <c:v>0.45</c:v>
                </c:pt>
                <c:pt idx="2">
                  <c:v>0.75</c:v>
                </c:pt>
                <c:pt idx="3">
                  <c:v>0.9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Сверхнормативное потребление в помещениях без ИПУ</c:v>
                </c:pt>
              </c:strCache>
            </c:strRef>
          </c:tx>
          <c:spPr>
            <a:ln w="38100">
              <a:noFill/>
            </a:ln>
          </c:spPr>
          <c:marker>
            <c:symbol val="none"/>
          </c:marker>
          <c:cat>
            <c:numRef>
              <c:f>Лист1!$A$2:$A$5</c:f>
              <c:numCache>
                <c:formatCode>0%</c:formatCode>
                <c:ptCount val="4"/>
                <c:pt idx="0">
                  <c:v>0.3</c:v>
                </c:pt>
                <c:pt idx="1">
                  <c:v>0.45</c:v>
                </c:pt>
                <c:pt idx="2">
                  <c:v>0.75</c:v>
                </c:pt>
                <c:pt idx="3">
                  <c:v>0.9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37632"/>
        <c:axId val="7239168"/>
      </c:lineChart>
      <c:catAx>
        <c:axId val="723763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7239168"/>
        <c:crosses val="autoZero"/>
        <c:auto val="1"/>
        <c:lblAlgn val="ctr"/>
        <c:lblOffset val="100"/>
        <c:noMultiLvlLbl val="0"/>
      </c:catAx>
      <c:valAx>
        <c:axId val="72391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237632"/>
        <c:crosses val="autoZero"/>
        <c:crossBetween val="between"/>
      </c:valAx>
      <c:sp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ru-RU" sz="2504" b="1" kern="120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pPr>
            <a:r>
              <a:rPr lang="ru-RU" sz="1202" b="1" kern="120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Trebuchet MS"/>
              </a:rPr>
              <a:t>Оплата услуги отопления </a:t>
            </a:r>
          </a:p>
          <a:p>
            <a:pPr>
              <a:defRPr lang="ru-RU" sz="2504" b="1" kern="120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pPr>
            <a:r>
              <a:rPr lang="ru-RU" sz="1202" b="1" kern="120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Trebuchet MS"/>
              </a:rPr>
              <a:t>равномерно в течение 12 месяцев</a:t>
            </a:r>
            <a:endParaRPr lang="ru-RU" sz="1200" b="1" kern="120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Trebuchet MS"/>
            </a:endParaRPr>
          </a:p>
        </c:rich>
      </c:tx>
      <c:layout>
        <c:manualLayout>
          <c:xMode val="edge"/>
          <c:yMode val="edge"/>
          <c:x val="9.6537396751943449E-2"/>
          <c:y val="3.4678251397770428E-2"/>
        </c:manualLayout>
      </c:layout>
      <c:overlay val="0"/>
    </c:title>
    <c:autoTitleDeleted val="0"/>
    <c:view3D>
      <c:rotX val="30"/>
      <c:rotY val="2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4003444061770913"/>
          <c:h val="0.941210235899714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52000">
                  <a:srgbClr val="FF9999"/>
                </a:gs>
                <a:gs pos="100000">
                  <a:srgbClr val="FEE7F2"/>
                </a:gs>
              </a:gsLst>
              <a:lin ang="5400000" scaled="0"/>
            </a:gradFill>
            <a:ln>
              <a:solidFill>
                <a:schemeClr val="tx2"/>
              </a:solidFill>
            </a:ln>
          </c:spPr>
          <c:explosion val="22"/>
          <c:dPt>
            <c:idx val="0"/>
            <c:bubble3D val="0"/>
            <c:explosion val="0"/>
          </c:dPt>
          <c:dPt>
            <c:idx val="1"/>
            <c:bubble3D val="0"/>
            <c:explosion val="1"/>
          </c:dPt>
          <c:dPt>
            <c:idx val="2"/>
            <c:bubble3D val="0"/>
            <c:explosion val="0"/>
          </c:dPt>
          <c:dPt>
            <c:idx val="3"/>
            <c:bubble3D val="0"/>
            <c:explosion val="0"/>
          </c:dPt>
          <c:dPt>
            <c:idx val="4"/>
            <c:bubble3D val="0"/>
          </c:dPt>
          <c:dPt>
            <c:idx val="5"/>
            <c:bubble3D val="0"/>
            <c:explosion val="0"/>
          </c:dPt>
          <c:dPt>
            <c:idx val="6"/>
            <c:bubble3D val="0"/>
            <c:explosion val="0"/>
          </c:dPt>
          <c:dPt>
            <c:idx val="7"/>
            <c:bubble3D val="0"/>
            <c:explosion val="0"/>
          </c:dPt>
          <c:dPt>
            <c:idx val="8"/>
            <c:bubble3D val="0"/>
            <c:explosion val="0"/>
          </c:dPt>
          <c:dPt>
            <c:idx val="9"/>
            <c:bubble3D val="0"/>
            <c:explosion val="0"/>
          </c:dPt>
          <c:dPt>
            <c:idx val="10"/>
            <c:bubble3D val="0"/>
            <c:explosion val="0"/>
          </c:dPt>
          <c:dPt>
            <c:idx val="11"/>
            <c:bubble3D val="0"/>
            <c:explosion val="0"/>
          </c:dPt>
          <c:cat>
            <c:numRef>
              <c:f>Лист1!$A$2:$A$13</c:f>
              <c:numCache>
                <c:formatCode>General</c:formatCode>
                <c:ptCount val="12"/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2.1299999999999999E-2</c:v>
                </c:pt>
                <c:pt idx="1">
                  <c:v>2.1299999999999999E-2</c:v>
                </c:pt>
                <c:pt idx="2">
                  <c:v>2.1299999999999999E-2</c:v>
                </c:pt>
                <c:pt idx="3">
                  <c:v>2.1299999999999999E-2</c:v>
                </c:pt>
                <c:pt idx="4">
                  <c:v>2.1299999999999999E-2</c:v>
                </c:pt>
                <c:pt idx="5">
                  <c:v>2.1299999999999999E-2</c:v>
                </c:pt>
                <c:pt idx="6">
                  <c:v>2.1299999999999999E-2</c:v>
                </c:pt>
                <c:pt idx="7">
                  <c:v>2.1299999999999999E-2</c:v>
                </c:pt>
                <c:pt idx="8">
                  <c:v>2.1299999999999999E-2</c:v>
                </c:pt>
                <c:pt idx="9">
                  <c:v>2.1299999999999999E-2</c:v>
                </c:pt>
                <c:pt idx="10">
                  <c:v>2.1299999999999999E-2</c:v>
                </c:pt>
                <c:pt idx="11">
                  <c:v>2.1299999999999999E-2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22">
          <a:noFill/>
        </a:ln>
      </c:spPr>
    </c:plotArea>
    <c:plotVisOnly val="1"/>
    <c:dispBlanksAs val="zero"/>
    <c:showDLblsOverMax val="0"/>
  </c:chart>
  <c:txPr>
    <a:bodyPr/>
    <a:lstStyle/>
    <a:p>
      <a:pPr>
        <a:defRPr sz="1804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1199" b="1" i="0" u="none" strike="noStrike" kern="1200" baseline="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pPr>
            <a:r>
              <a:rPr lang="ru-RU" sz="1199" b="1" i="0" u="none" strike="noStrike" kern="1200" baseline="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Trebuchet MS"/>
              </a:rPr>
              <a:t>Оплата услуги отопления только в отопительный период (9 месяцев – с сентября по май)</a:t>
            </a:r>
            <a:endParaRPr lang="ru-RU" sz="1200" b="1" i="0" u="none" strike="noStrike" kern="1200" baseline="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Trebuchet MS"/>
            </a:endParaRPr>
          </a:p>
        </c:rich>
      </c:tx>
      <c:layout>
        <c:manualLayout>
          <c:xMode val="edge"/>
          <c:yMode val="edge"/>
          <c:x val="5.3966612972117779E-2"/>
          <c:y val="1.6661162179210046E-2"/>
        </c:manualLayout>
      </c:layout>
      <c:overlay val="0"/>
    </c:title>
    <c:autoTitleDeleted val="0"/>
    <c:view3D>
      <c:rotX val="30"/>
      <c:rotY val="2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2163399469024515E-2"/>
          <c:y val="3.5993733122623617E-3"/>
          <c:w val="0.94003444061770913"/>
          <c:h val="0.941210235899714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gradFill>
              <a:gsLst>
                <a:gs pos="0">
                  <a:srgbClr val="92D050"/>
                </a:gs>
                <a:gs pos="47000">
                  <a:srgbClr val="76B432"/>
                </a:gs>
                <a:gs pos="100000">
                  <a:srgbClr val="E3F2D2"/>
                </a:gs>
              </a:gsLst>
              <a:lin ang="5400000" scaled="0"/>
            </a:gradFill>
            <a:ln>
              <a:solidFill>
                <a:srgbClr val="0070C0"/>
              </a:solidFill>
            </a:ln>
          </c:spPr>
          <c:explosion val="25"/>
          <c:dPt>
            <c:idx val="0"/>
            <c:bubble3D val="0"/>
            <c:explosion val="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0"/>
          </c:dPt>
          <c:dPt>
            <c:idx val="4"/>
            <c:bubble3D val="0"/>
            <c:explosion val="20"/>
          </c:dPt>
          <c:dPt>
            <c:idx val="5"/>
            <c:bubble3D val="0"/>
            <c:explosion val="0"/>
          </c:dPt>
          <c:dPt>
            <c:idx val="6"/>
            <c:bubble3D val="0"/>
            <c:explosion val="0"/>
          </c:dPt>
          <c:dPt>
            <c:idx val="7"/>
            <c:bubble3D val="0"/>
            <c:explosion val="0"/>
          </c:dPt>
          <c:dPt>
            <c:idx val="8"/>
            <c:bubble3D val="0"/>
            <c:explosion val="0"/>
          </c:dPt>
          <c:cat>
            <c:numRef>
              <c:f>Лист1!$A$2:$A$10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2.8400000000000002E-2</c:v>
                </c:pt>
                <c:pt idx="1">
                  <c:v>2.8400000000000002E-2</c:v>
                </c:pt>
                <c:pt idx="2">
                  <c:v>2.8400000000000002E-2</c:v>
                </c:pt>
                <c:pt idx="3">
                  <c:v>2.8400000000000002E-2</c:v>
                </c:pt>
                <c:pt idx="4">
                  <c:v>2.8400000000000002E-2</c:v>
                </c:pt>
                <c:pt idx="5">
                  <c:v>2.8400000000000002E-2</c:v>
                </c:pt>
                <c:pt idx="6">
                  <c:v>2.8400000000000002E-2</c:v>
                </c:pt>
                <c:pt idx="7">
                  <c:v>2.8400000000000002E-2</c:v>
                </c:pt>
                <c:pt idx="8">
                  <c:v>2.8400000000000002E-2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1">
          <a:noFill/>
        </a:ln>
      </c:spPr>
    </c:plotArea>
    <c:plotVisOnly val="1"/>
    <c:dispBlanksAs val="zero"/>
    <c:showDLblsOverMax val="0"/>
  </c:chart>
  <c:txPr>
    <a:bodyPr/>
    <a:lstStyle/>
    <a:p>
      <a:pPr>
        <a:defRPr sz="1797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0.06937</cdr:x>
      <cdr:y>0.1502</cdr:y>
    </cdr:from>
    <cdr:to>
      <cdr:x>0.23122</cdr:x>
      <cdr:y>0.86811</cdr:y>
    </cdr:to>
    <cdr:grpSp>
      <cdr:nvGrpSpPr>
        <cdr:cNvPr id="7" name="Группа 6"/>
        <cdr:cNvGrpSpPr/>
      </cdr:nvGrpSpPr>
      <cdr:grpSpPr>
        <a:xfrm xmlns:a="http://schemas.openxmlformats.org/drawingml/2006/main">
          <a:off x="370362" y="583707"/>
          <a:ext cx="864107" cy="2789942"/>
          <a:chOff x="370384" y="583704"/>
          <a:chExt cx="864096" cy="2789948"/>
        </a:xfrm>
      </cdr:grpSpPr>
      <cdr:sp macro="" textlink="">
        <cdr:nvSpPr>
          <cdr:cNvPr id="2" name="Прямоугольник 1"/>
          <cdr:cNvSpPr/>
        </cdr:nvSpPr>
        <cdr:spPr bwMode="auto">
          <a:xfrm xmlns:a="http://schemas.openxmlformats.org/drawingml/2006/main">
            <a:off x="370384" y="2016224"/>
            <a:ext cx="864096" cy="10801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2D050">
              <a:alpha val="57000"/>
            </a:srgb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Overflow="clip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/>
          <a:p xmlns:a="http://schemas.openxmlformats.org/drawingml/2006/main">
            <a:endParaRPr lang="ru-RU" dirty="0" smtClean="0"/>
          </a:p>
          <a:p xmlns:a="http://schemas.openxmlformats.org/drawingml/2006/main">
            <a:endParaRPr lang="ru-RU" dirty="0"/>
          </a:p>
          <a:p xmlns:a="http://schemas.openxmlformats.org/drawingml/2006/main">
            <a:r>
              <a:rPr lang="ru-RU" sz="900" b="1" dirty="0" smtClean="0"/>
              <a:t>    объем</a:t>
            </a:r>
          </a:p>
          <a:p xmlns:a="http://schemas.openxmlformats.org/drawingml/2006/main">
            <a:r>
              <a:rPr lang="ru-RU" sz="900" b="1" dirty="0" smtClean="0"/>
              <a:t>    на ОДН</a:t>
            </a:r>
            <a:endParaRPr lang="ru-RU" sz="900" b="1" dirty="0"/>
          </a:p>
        </cdr:txBody>
      </cdr:sp>
      <cdr:sp macro="" textlink="">
        <cdr:nvSpPr>
          <cdr:cNvPr id="3" name="Прямоугольник 2"/>
          <cdr:cNvSpPr/>
        </cdr:nvSpPr>
        <cdr:spPr bwMode="auto">
          <a:xfrm xmlns:a="http://schemas.openxmlformats.org/drawingml/2006/main">
            <a:off x="370384" y="583704"/>
            <a:ext cx="864096" cy="36004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lumMod val="50000"/>
              <a:alpha val="31000"/>
            </a:scheme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400" b="1" dirty="0" smtClean="0"/>
              <a:t>         </a:t>
            </a:r>
            <a:r>
              <a:rPr lang="ru-RU" sz="900" b="1" dirty="0" smtClean="0"/>
              <a:t>объем</a:t>
            </a:r>
          </a:p>
          <a:p xmlns:a="http://schemas.openxmlformats.org/drawingml/2006/main">
            <a:pPr marL="85725"/>
            <a:r>
              <a:rPr lang="ru-RU" sz="900" b="1" dirty="0" smtClean="0"/>
              <a:t>по ИПУ</a:t>
            </a:r>
            <a:endParaRPr lang="ru-RU" sz="900" b="1" dirty="0"/>
          </a:p>
        </cdr:txBody>
      </cdr:sp>
      <cdr:sp macro="" textlink="">
        <cdr:nvSpPr>
          <cdr:cNvPr id="5" name="Прямоугольник 4"/>
          <cdr:cNvSpPr/>
        </cdr:nvSpPr>
        <cdr:spPr bwMode="auto">
          <a:xfrm xmlns:a="http://schemas.openxmlformats.org/drawingml/2006/main">
            <a:off x="370384" y="3096346"/>
            <a:ext cx="864096" cy="277306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3000"/>
            </a:scheme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ru-RU" sz="800" dirty="0" smtClean="0"/>
              <a:t>   объем на уборку</a:t>
            </a:r>
            <a:endParaRPr lang="ru-RU" sz="800" dirty="0"/>
          </a:p>
        </cdr:txBody>
      </cdr:sp>
      <cdr:sp macro="" textlink="">
        <cdr:nvSpPr>
          <cdr:cNvPr id="6" name="Прямоугольник 5"/>
          <cdr:cNvSpPr/>
        </cdr:nvSpPr>
        <cdr:spPr bwMode="auto">
          <a:xfrm xmlns:a="http://schemas.openxmlformats.org/drawingml/2006/main">
            <a:off x="370384" y="943744"/>
            <a:ext cx="864096" cy="1072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00000">
              <a:alpha val="21000"/>
            </a:srgb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 sz="700" dirty="0" smtClean="0"/>
          </a:p>
          <a:p xmlns:a="http://schemas.openxmlformats.org/drawingml/2006/main">
            <a:endParaRPr lang="ru-RU" sz="700" dirty="0"/>
          </a:p>
          <a:p xmlns:a="http://schemas.openxmlformats.org/drawingml/2006/main">
            <a:endParaRPr lang="ru-RU" sz="700" dirty="0" smtClean="0"/>
          </a:p>
          <a:p xmlns:a="http://schemas.openxmlformats.org/drawingml/2006/main">
            <a:endParaRPr lang="ru-RU" sz="700" dirty="0"/>
          </a:p>
          <a:p xmlns:a="http://schemas.openxmlformats.org/drawingml/2006/main">
            <a:pPr indent="85725"/>
            <a:r>
              <a:rPr lang="ru-RU" sz="900" dirty="0" smtClean="0"/>
              <a:t> </a:t>
            </a:r>
            <a:r>
              <a:rPr lang="ru-RU" sz="800" dirty="0" smtClean="0"/>
              <a:t>объем по </a:t>
            </a:r>
            <a:r>
              <a:rPr lang="ru-RU" sz="800" b="1" dirty="0" smtClean="0"/>
              <a:t>НОРМАТИВУ</a:t>
            </a:r>
            <a:endParaRPr lang="ru-RU" sz="800" b="1" dirty="0"/>
          </a:p>
        </cdr:txBody>
      </cdr:sp>
    </cdr:grpSp>
  </cdr:relSizeAnchor>
  <cdr:relSizeAnchor xmlns:cdr="http://schemas.openxmlformats.org/drawingml/2006/chartDrawing">
    <cdr:from>
      <cdr:x>0.76894</cdr:x>
      <cdr:y>0.31358</cdr:y>
    </cdr:from>
    <cdr:to>
      <cdr:x>0.93079</cdr:x>
      <cdr:y>0.87229</cdr:y>
    </cdr:to>
    <cdr:grpSp>
      <cdr:nvGrpSpPr>
        <cdr:cNvPr id="8" name="Группа 7"/>
        <cdr:cNvGrpSpPr/>
      </cdr:nvGrpSpPr>
      <cdr:grpSpPr>
        <a:xfrm xmlns:a="http://schemas.openxmlformats.org/drawingml/2006/main">
          <a:off x="4105321" y="1218635"/>
          <a:ext cx="864107" cy="2171258"/>
          <a:chOff x="359319" y="1194814"/>
          <a:chExt cx="864096" cy="2171273"/>
        </a:xfrm>
      </cdr:grpSpPr>
      <cdr:sp macro="" textlink="">
        <cdr:nvSpPr>
          <cdr:cNvPr id="9" name="Прямоугольник 8"/>
          <cdr:cNvSpPr/>
        </cdr:nvSpPr>
        <cdr:spPr bwMode="auto">
          <a:xfrm xmlns:a="http://schemas.openxmlformats.org/drawingml/2006/main">
            <a:off x="359319" y="2712493"/>
            <a:ext cx="864096" cy="3600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2D050">
              <a:alpha val="57000"/>
            </a:srgb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ru-RU" sz="900" b="1" dirty="0"/>
              <a:t>о</a:t>
            </a:r>
            <a:r>
              <a:rPr lang="ru-RU" sz="900" b="1" dirty="0" smtClean="0"/>
              <a:t>бъем</a:t>
            </a:r>
          </a:p>
          <a:p xmlns:a="http://schemas.openxmlformats.org/drawingml/2006/main">
            <a:pPr algn="ctr"/>
            <a:r>
              <a:rPr lang="ru-RU" sz="900" b="1" dirty="0" smtClean="0"/>
              <a:t>на ОДН</a:t>
            </a:r>
            <a:endParaRPr lang="ru-RU" sz="900" b="1" dirty="0"/>
          </a:p>
        </cdr:txBody>
      </cdr:sp>
      <cdr:sp macro="" textlink="">
        <cdr:nvSpPr>
          <cdr:cNvPr id="10" name="Прямоугольник 9"/>
          <cdr:cNvSpPr/>
        </cdr:nvSpPr>
        <cdr:spPr bwMode="auto">
          <a:xfrm xmlns:a="http://schemas.openxmlformats.org/drawingml/2006/main">
            <a:off x="359319" y="1194814"/>
            <a:ext cx="864096" cy="1157637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lumMod val="50000"/>
              <a:alpha val="31000"/>
            </a:scheme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400" b="1" dirty="0" smtClean="0"/>
              <a:t>    </a:t>
            </a:r>
          </a:p>
          <a:p xmlns:a="http://schemas.openxmlformats.org/drawingml/2006/main">
            <a:r>
              <a:rPr lang="ru-RU" sz="900" b="1" dirty="0"/>
              <a:t> </a:t>
            </a:r>
            <a:r>
              <a:rPr lang="ru-RU" sz="900" b="1" dirty="0" smtClean="0"/>
              <a:t>     </a:t>
            </a:r>
          </a:p>
          <a:p xmlns:a="http://schemas.openxmlformats.org/drawingml/2006/main">
            <a:endParaRPr lang="ru-RU" sz="900" b="1" dirty="0"/>
          </a:p>
          <a:p xmlns:a="http://schemas.openxmlformats.org/drawingml/2006/main">
            <a:endParaRPr lang="ru-RU" sz="900" b="1" dirty="0" smtClean="0"/>
          </a:p>
          <a:p xmlns:a="http://schemas.openxmlformats.org/drawingml/2006/main">
            <a:endParaRPr lang="ru-RU" sz="900" b="1" dirty="0"/>
          </a:p>
          <a:p xmlns:a="http://schemas.openxmlformats.org/drawingml/2006/main">
            <a:pPr algn="ctr"/>
            <a:r>
              <a:rPr lang="ru-RU" sz="900" b="1" dirty="0" smtClean="0"/>
              <a:t>  объем</a:t>
            </a:r>
          </a:p>
          <a:p xmlns:a="http://schemas.openxmlformats.org/drawingml/2006/main">
            <a:pPr algn="ctr"/>
            <a:r>
              <a:rPr lang="ru-RU" sz="900" b="1" dirty="0" smtClean="0"/>
              <a:t>по ИПУ</a:t>
            </a:r>
            <a:endParaRPr lang="ru-RU" sz="900" b="1" dirty="0"/>
          </a:p>
        </cdr:txBody>
      </cdr:sp>
      <cdr:sp macro="" textlink="">
        <cdr:nvSpPr>
          <cdr:cNvPr id="11" name="Прямоугольник 10"/>
          <cdr:cNvSpPr/>
        </cdr:nvSpPr>
        <cdr:spPr bwMode="auto">
          <a:xfrm xmlns:a="http://schemas.openxmlformats.org/drawingml/2006/main">
            <a:off x="359319" y="3072536"/>
            <a:ext cx="864096" cy="293551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3000"/>
            </a:scheme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ru-RU" sz="800" dirty="0" smtClean="0"/>
              <a:t>  объем на уборку</a:t>
            </a:r>
            <a:endParaRPr lang="ru-RU" sz="800" dirty="0"/>
          </a:p>
        </cdr:txBody>
      </cdr:sp>
      <cdr:sp macro="" textlink="">
        <cdr:nvSpPr>
          <cdr:cNvPr id="12" name="Прямоугольник 11"/>
          <cdr:cNvSpPr/>
        </cdr:nvSpPr>
        <cdr:spPr bwMode="auto">
          <a:xfrm xmlns:a="http://schemas.openxmlformats.org/drawingml/2006/main">
            <a:off x="359319" y="2352451"/>
            <a:ext cx="864096" cy="3600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00000">
              <a:alpha val="21000"/>
            </a:srgb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ru-RU" sz="800" b="1" dirty="0"/>
              <a:t>о</a:t>
            </a:r>
            <a:r>
              <a:rPr lang="ru-RU" sz="800" b="1" dirty="0" smtClean="0"/>
              <a:t>бъем по НОРМАТИВУ</a:t>
            </a:r>
            <a:endParaRPr lang="ru-RU" sz="800" b="1" dirty="0"/>
          </a:p>
        </cdr:txBody>
      </cdr:sp>
    </cdr:grpSp>
  </cdr:relSizeAnchor>
  <cdr:relSizeAnchor xmlns:cdr="http://schemas.openxmlformats.org/drawingml/2006/chartDrawing">
    <cdr:from>
      <cdr:x>0.43353</cdr:x>
      <cdr:y>0.24284</cdr:y>
    </cdr:from>
    <cdr:to>
      <cdr:x>0.59538</cdr:x>
      <cdr:y>0.87157</cdr:y>
    </cdr:to>
    <cdr:grpSp>
      <cdr:nvGrpSpPr>
        <cdr:cNvPr id="13" name="Группа 12"/>
        <cdr:cNvGrpSpPr/>
      </cdr:nvGrpSpPr>
      <cdr:grpSpPr>
        <a:xfrm xmlns:a="http://schemas.openxmlformats.org/drawingml/2006/main">
          <a:off x="2314589" y="943725"/>
          <a:ext cx="864107" cy="2443370"/>
          <a:chOff x="370384" y="930301"/>
          <a:chExt cx="864096" cy="2443351"/>
        </a:xfrm>
      </cdr:grpSpPr>
      <cdr:sp macro="" textlink="">
        <cdr:nvSpPr>
          <cdr:cNvPr id="14" name="Прямоугольник 13"/>
          <cdr:cNvSpPr/>
        </cdr:nvSpPr>
        <cdr:spPr bwMode="auto">
          <a:xfrm xmlns:a="http://schemas.openxmlformats.org/drawingml/2006/main">
            <a:off x="370384" y="2578851"/>
            <a:ext cx="864096" cy="5040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2D050">
              <a:alpha val="57000"/>
            </a:srgb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 sz="400" b="1" dirty="0" smtClean="0"/>
          </a:p>
          <a:p xmlns:a="http://schemas.openxmlformats.org/drawingml/2006/main">
            <a:pPr marL="180975" indent="-180975"/>
            <a:r>
              <a:rPr lang="ru-RU" sz="900" b="1" dirty="0" smtClean="0"/>
              <a:t>     объем   на ОДН</a:t>
            </a:r>
            <a:endParaRPr lang="ru-RU" sz="900" b="1" dirty="0"/>
          </a:p>
        </cdr:txBody>
      </cdr:sp>
      <cdr:sp macro="" textlink="">
        <cdr:nvSpPr>
          <cdr:cNvPr id="15" name="Прямоугольник 14"/>
          <cdr:cNvSpPr/>
        </cdr:nvSpPr>
        <cdr:spPr bwMode="auto">
          <a:xfrm xmlns:a="http://schemas.openxmlformats.org/drawingml/2006/main">
            <a:off x="370384" y="930301"/>
            <a:ext cx="864096" cy="784461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lumMod val="50000"/>
              <a:alpha val="31000"/>
            </a:scheme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400" b="1" dirty="0" smtClean="0"/>
              <a:t>    </a:t>
            </a:r>
          </a:p>
          <a:p xmlns:a="http://schemas.openxmlformats.org/drawingml/2006/main">
            <a:r>
              <a:rPr lang="ru-RU" sz="900" b="1" dirty="0"/>
              <a:t> </a:t>
            </a:r>
            <a:r>
              <a:rPr lang="ru-RU" sz="900" b="1" dirty="0" smtClean="0"/>
              <a:t>    </a:t>
            </a:r>
          </a:p>
          <a:p xmlns:a="http://schemas.openxmlformats.org/drawingml/2006/main">
            <a:endParaRPr lang="ru-RU" sz="900" b="1" dirty="0"/>
          </a:p>
          <a:p xmlns:a="http://schemas.openxmlformats.org/drawingml/2006/main">
            <a:r>
              <a:rPr lang="ru-RU" sz="900" b="1" dirty="0" smtClean="0"/>
              <a:t>   объем</a:t>
            </a:r>
            <a:endParaRPr lang="ru-RU" sz="900" b="1" dirty="0"/>
          </a:p>
          <a:p xmlns:a="http://schemas.openxmlformats.org/drawingml/2006/main">
            <a:pPr marL="85725"/>
            <a:r>
              <a:rPr lang="ru-RU" sz="900" b="1" dirty="0"/>
              <a:t>по ИПУ</a:t>
            </a:r>
          </a:p>
        </cdr:txBody>
      </cdr:sp>
      <cdr:sp macro="" textlink="">
        <cdr:nvSpPr>
          <cdr:cNvPr id="16" name="Прямоугольник 15"/>
          <cdr:cNvSpPr/>
        </cdr:nvSpPr>
        <cdr:spPr bwMode="auto">
          <a:xfrm xmlns:a="http://schemas.openxmlformats.org/drawingml/2006/main">
            <a:off x="370384" y="3082903"/>
            <a:ext cx="864096" cy="29074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alpha val="53000"/>
            </a:scheme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ru-RU" sz="800" dirty="0" smtClean="0"/>
              <a:t>   объем на уборку</a:t>
            </a:r>
            <a:endParaRPr lang="ru-RU" sz="800" dirty="0"/>
          </a:p>
        </cdr:txBody>
      </cdr:sp>
      <cdr:sp macro="" textlink="">
        <cdr:nvSpPr>
          <cdr:cNvPr id="17" name="Прямоугольник 16"/>
          <cdr:cNvSpPr/>
        </cdr:nvSpPr>
        <cdr:spPr bwMode="auto">
          <a:xfrm xmlns:a="http://schemas.openxmlformats.org/drawingml/2006/main">
            <a:off x="370384" y="1714761"/>
            <a:ext cx="864096" cy="8640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00000">
              <a:alpha val="21000"/>
            </a:srgbClr>
          </a:solidFill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  <cdr:txBody>
          <a:bodyPr xmlns:a="http://schemas.openxmlformats.org/drawingml/2006/main" vert="horz" wrap="square" lIns="91440" tIns="45720" rIns="91440" bIns="45720" numCol="1" anchor="t" anchorCtr="0" compatLnSpc="1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 sz="700" dirty="0" smtClean="0"/>
          </a:p>
          <a:p xmlns:a="http://schemas.openxmlformats.org/drawingml/2006/main">
            <a:r>
              <a:rPr lang="ru-RU" sz="900" dirty="0" smtClean="0"/>
              <a:t>   </a:t>
            </a:r>
          </a:p>
          <a:p xmlns:a="http://schemas.openxmlformats.org/drawingml/2006/main">
            <a:r>
              <a:rPr lang="ru-RU" sz="900" dirty="0"/>
              <a:t> </a:t>
            </a:r>
            <a:r>
              <a:rPr lang="ru-RU" sz="900" dirty="0" smtClean="0"/>
              <a:t>  </a:t>
            </a:r>
            <a:r>
              <a:rPr lang="ru-RU" sz="800" dirty="0" smtClean="0"/>
              <a:t>объем по </a:t>
            </a:r>
            <a:r>
              <a:rPr lang="ru-RU" sz="800" b="1" dirty="0" smtClean="0"/>
              <a:t>НОРМАТИВУ</a:t>
            </a:r>
            <a:endParaRPr lang="ru-RU" sz="800" b="1" dirty="0"/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0EFF3-17C2-4221-9B6B-DAE259D65265}" type="datetimeFigureOut">
              <a:rPr lang="ru-RU" smtClean="0"/>
              <a:pPr/>
              <a:t>11.07.2013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10"/>
            <a:ext cx="533527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72FF7-A359-49C7-ADA9-A2C0F1F187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72FF7-A359-49C7-ADA9-A2C0F1F187BF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721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597025" y="185738"/>
            <a:ext cx="3403600" cy="25527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155481" y="2758225"/>
            <a:ext cx="6343941" cy="716776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360363" algn="just" eaLnBrk="0" fontAlgn="base" hangingPunct="0">
              <a:lnSpc>
                <a:spcPct val="90000"/>
              </a:lnSpc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Во исполнение пункта 2 постановления Правительства Российской Федерации от 16.04.2013 № 344 пересмотрены нормативы потребления холодного и горячего водоснабжения на общедомовые нужды в многоквартирных домах (приказ Департамента от 20.05.2013 № 67/01-05-ос). К общедомовым нуждам относятся уборка подъездов, промывка сетей, технологические потери.</a:t>
            </a:r>
          </a:p>
          <a:p>
            <a:pPr indent="360363" algn="just" eaLnBrk="0" fontAlgn="base" hangingPunct="0">
              <a:lnSpc>
                <a:spcPct val="90000"/>
              </a:lnSpc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С 1 июня 2013 года данные нормативы дифференцированы. Максимальная величина норматива должна применяться для тех жителей, которые не установили индивидуальные приборы учета воды в квартире (при степени оснащенности многоквартирного дома индивидуальными приборами учета менее 30%). Минимальная величина применяется для тех собственников, которые рассчитываются за воду, потребленную в квартире по индивидуальным приборам учета воды (при степени оснащенности многоквартирного дома индивидуальными приборами учета более 75%). </a:t>
            </a:r>
          </a:p>
          <a:p>
            <a:pPr indent="360363" algn="just" eaLnBrk="0" fontAlgn="base" hangingPunct="0">
              <a:lnSpc>
                <a:spcPct val="90000"/>
              </a:lnSpc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Таким образом, при применении новых нормативов потребления потребитель имеет несколько возможностей для сокращения платежа: </a:t>
            </a:r>
          </a:p>
          <a:p>
            <a:pPr indent="360363" algn="just" eaLnBrk="0" fontAlgn="base" hangingPunct="0">
              <a:lnSpc>
                <a:spcPct val="90000"/>
              </a:lnSpc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– установка индивидуального прибора учета воды (снижение оплачиваемого объема воды на общедомовые нужды примерно в три раза). </a:t>
            </a:r>
          </a:p>
          <a:p>
            <a:pPr indent="360363" algn="just" eaLnBrk="0" fontAlgn="base" hangingPunct="0">
              <a:lnSpc>
                <a:spcPct val="90000"/>
              </a:lnSpc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– увеличение степени оснащенности многоквартирного дома индивидуальными приборами учета воды. Чем выше станет степень оснащенности многоквартирного дома индивидуальными приборами учета воды, тем меньше величина норматива потребления воды на общедомовые нужды.</a:t>
            </a:r>
          </a:p>
          <a:p>
            <a:pPr indent="360363" algn="just" eaLnBrk="0" fontAlgn="base" hangingPunct="0">
              <a:lnSpc>
                <a:spcPct val="90000"/>
              </a:lnSpc>
            </a:pPr>
            <a:r>
              <a:rPr lang="ru-RU" sz="13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учетом изменения нормативов изменится и платеж за коммунальные услуги. Если за пример взять типовой девятиэтажный дом в </a:t>
            </a:r>
            <a:r>
              <a:rPr lang="ru-RU" sz="13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г.Тюмень</a:t>
            </a:r>
            <a:r>
              <a:rPr lang="ru-RU" sz="13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квартиру площадью 54 квадратных метра, в которой прибор учета воды установлен, а индивидуальные приборы учета есть более, чем в 75% квартир, плата за общедомовые нужды за июнь 2013 года, учитывая, что водоотведение на общедомовые нужды оплачивать больше не нужно, для </a:t>
            </a:r>
            <a:r>
              <a:rPr lang="ru-RU" sz="13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тюменца</a:t>
            </a:r>
            <a:r>
              <a:rPr lang="ru-RU" sz="13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снизится почти на 30 рублей.</a:t>
            </a:r>
          </a:p>
          <a:p>
            <a:pPr indent="360363" algn="just" eaLnBrk="0" fontAlgn="base" hangingPunct="0">
              <a:lnSpc>
                <a:spcPct val="90000"/>
              </a:lnSpc>
            </a:pPr>
            <a:endParaRPr lang="ru-RU" sz="13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82675" y="547688"/>
            <a:ext cx="4960938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26127" y="4715910"/>
            <a:ext cx="6287483" cy="4467702"/>
          </a:xfrm>
        </p:spPr>
        <p:txBody>
          <a:bodyPr/>
          <a:lstStyle/>
          <a:p>
            <a:pPr indent="360363"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С 1 июля 2013 года  завершается переход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Тюменской области на новые правила оказания коммунальных услуг и ввод в действие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новых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нормативов потребления по услуге отопления.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indent="360363" algn="just" eaLnBrk="0" fontAlgn="base" hangingPunct="0"/>
            <a:r>
              <a:rPr lang="ru-RU" sz="1400" dirty="0" smtClean="0">
                <a:latin typeface="Arial" pitchFamily="34" charset="0"/>
                <a:cs typeface="Arial" pitchFamily="34" charset="0"/>
              </a:rPr>
              <a:t>Ранее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для расчетов за отопление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применялся единый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для каждого муниципального образования норматив, учитывающий потребление, как в высотных современных многоквартирных домах, так и в малоэтажных старых,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неэнергоэффективных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зданиях.</a:t>
            </a:r>
          </a:p>
          <a:p>
            <a:pPr indent="360363" algn="just" eaLnBrk="0" fontAlgn="base" hangingPunct="0"/>
            <a:r>
              <a:rPr lang="ru-RU" sz="1400" dirty="0">
                <a:latin typeface="Arial" pitchFamily="34" charset="0"/>
                <a:cs typeface="Arial" pitchFamily="34" charset="0"/>
              </a:rPr>
              <a:t>При определении новых нормативов на отопление учтен удельный расход тепловой энергии на отопление (ккал в час на 1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кв.м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). Данный показатель зависит от материала стен, крыши, объёма жилых помещений и площади ограждающих конструкций и окон. Чем выше многоквартирный дом, тем меньше площадь ограждающих конструкций (стен, перекрытий), приходящаяся на 1 квадратный метр общей площади помещений, соответственно, ниже удельная величина потерь через ограждающие конструкции и меньше количество тепловой энергии на поддержание необходимой температуры в помещениях. </a:t>
            </a:r>
          </a:p>
          <a:p>
            <a:pPr indent="360363" algn="just" eaLnBrk="0" fontAlgn="base" hangingPunct="0"/>
            <a:r>
              <a:rPr lang="ru-RU" sz="1400" dirty="0">
                <a:latin typeface="Arial" pitchFamily="34" charset="0"/>
                <a:cs typeface="Arial" pitchFamily="34" charset="0"/>
              </a:rPr>
              <a:t>В соответствии с требованиями Правил определения нормативов нормативы установлены различными и зависят от года постройки здания и количества этажей в нем.</a:t>
            </a:r>
          </a:p>
          <a:p>
            <a:pPr algn="just"/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72FF7-A359-49C7-ADA9-A2C0F1F187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789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874713" y="185738"/>
            <a:ext cx="4960937" cy="3721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xfrm>
            <a:off x="226125" y="3950492"/>
            <a:ext cx="6264146" cy="5040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360363" algn="just" eaLnBrk="0" fontAlgn="base" hangingPunct="0"/>
            <a:r>
              <a:rPr lang="ru-RU" sz="1300" dirty="0" smtClean="0">
                <a:latin typeface="Arial" pitchFamily="34" charset="0"/>
                <a:cs typeface="Arial" pitchFamily="34" charset="0"/>
              </a:rPr>
              <a:t>Коммунальная услуга по отоплению предоставляется в 46 муниципальных образованиях. При этом, в 36 из них в настоящее время плата за отопление взималась равными долями в течение всего года (годовое потребление тепловой энергии распределялось на 12 месяцев). В соответствии с требованиями новых Правил оказания коммунальных услуг, с 1 июля в Тюменской области осуществлен переход с равномерного платежа за услугу отопления в течение всего года на оплату услуги отопления только в отопительный период. Продолжительность отопительного периода принимается равным количеству календарных месяцев, в том числе неполных, в отопительном периоде (во всех муниципальных образованиях области такой период длится с сентября по май и составляет 9 месяцев).</a:t>
            </a:r>
          </a:p>
          <a:p>
            <a:pPr indent="360363" algn="just" eaLnBrk="0" fontAlgn="base" hangingPunct="0"/>
            <a:r>
              <a:rPr lang="ru-RU" sz="1300" dirty="0" smtClean="0">
                <a:latin typeface="Arial" pitchFamily="34" charset="0"/>
                <a:cs typeface="Arial" pitchFamily="34" charset="0"/>
              </a:rPr>
              <a:t>То есть оплачивать услуги отопления в летние месяцы жители всех муниципальных образований области не будут, при этом плата за отопление в отопительный период будет несколько выше в связи с перераспределением количества тепловой энергии, в целом за год совокупное потребление тепловой энергии не изменится (пример представлен на слайде).</a:t>
            </a:r>
          </a:p>
          <a:p>
            <a:pPr indent="360363" algn="just" eaLnBrk="0" fontAlgn="base" hangingPunct="0"/>
            <a:r>
              <a:rPr lang="ru-RU" sz="1300" dirty="0" smtClean="0">
                <a:latin typeface="Arial" pitchFamily="34" charset="0"/>
                <a:cs typeface="Arial" pitchFamily="34" charset="0"/>
              </a:rPr>
              <a:t>Оплата в сентябре и в мае больше не будет зависеть от даты начала отопительного сезона, так как при расчете нормативов потребления количество тепловой энергии, необходимое для поддержания требуемой температуры в квартире распределяется равномерно, на 9 месяцев.</a:t>
            </a:r>
          </a:p>
          <a:p>
            <a:pPr indent="360363" algn="just" eaLnBrk="0" fontAlgn="base" hangingPunct="0"/>
            <a:r>
              <a:rPr lang="ru-RU" sz="1300" dirty="0" smtClean="0">
                <a:latin typeface="Arial" pitchFamily="34" charset="0"/>
                <a:cs typeface="Arial" pitchFamily="34" charset="0"/>
              </a:rPr>
              <a:t>Немаловажным является то, что в случае, если гражданину будет предоставлена услуга не надлежащего качества либо с перерывами, перерасчет он получит больше, чем при равномерной оплате в течение года. </a:t>
            </a:r>
          </a:p>
          <a:p>
            <a:pPr indent="360363" algn="just" eaLnBrk="0" fontAlgn="base" hangingPunct="0"/>
            <a:r>
              <a:rPr lang="ru-RU" sz="1300" dirty="0" smtClean="0">
                <a:latin typeface="Arial" pitchFamily="34" charset="0"/>
                <a:cs typeface="Arial" pitchFamily="34" charset="0"/>
              </a:rPr>
              <a:t>Еще раз подчеркну, что за июль и август население за отопление платить не будет, первый платеж за отопление будет начислен в сентябре 2013 года.</a:t>
            </a:r>
          </a:p>
          <a:p>
            <a:pPr indent="360363" algn="just" eaLnBrk="0" fontAlgn="base" hangingPunct="0"/>
            <a:r>
              <a:rPr lang="ru-RU" sz="1300" dirty="0" smtClean="0">
                <a:latin typeface="Arial" pitchFamily="34" charset="0"/>
                <a:cs typeface="Arial" pitchFamily="34" charset="0"/>
              </a:rPr>
              <a:t>И вновь в более выгодном положении находятся жители домов, оснащенных общедомовыми приборами учета тепловой энергии - они в сентябре и в мае заплатят только за те дни, в которые будут пользоваться услугой отопления.</a:t>
            </a:r>
          </a:p>
          <a:p>
            <a:pPr indent="360363" algn="just">
              <a:spcBef>
                <a:spcPct val="0"/>
              </a:spcBef>
            </a:pPr>
            <a:endParaRPr lang="ru-RU" sz="130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506413" y="330200"/>
            <a:ext cx="5864225" cy="4398963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xfrm>
            <a:off x="368300" y="4716463"/>
            <a:ext cx="6034088" cy="49371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361950" algn="just">
              <a:defRPr/>
            </a:pPr>
            <a:endParaRPr lang="ru-RU" dirty="0" smtClean="0"/>
          </a:p>
        </p:txBody>
      </p:sp>
      <p:sp>
        <p:nvSpPr>
          <p:cNvPr id="23556" name="Номер слайда 3"/>
          <p:cNvSpPr txBox="1">
            <a:spLocks noGrp="1"/>
          </p:cNvSpPr>
          <p:nvPr/>
        </p:nvSpPr>
        <p:spPr bwMode="auto">
          <a:xfrm>
            <a:off x="3778250" y="9429753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63" tIns="45331" rIns="90663" bIns="45331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B575826-681B-4029-8A59-739785EEA55C}" type="slidenum">
              <a:rPr lang="ru-RU" sz="1200"/>
              <a:pPr algn="r" eaLnBrk="1" hangingPunct="1"/>
              <a:t>5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D528D-D453-4D40-8353-51E211A4890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D0941-72DB-4E85-A484-363E2C8EFD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93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3BE8C-C68E-4811-88DA-BEA2E282301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FD8C3-F9FA-4631-8870-BA591D781B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16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9B0B1-6BDD-4D96-A5FF-776051F0349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1F1CC-36D7-4BF6-8682-9549FFC6C3C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44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9818B-1EE4-4416-B408-250AF03A6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5DCF-632A-4F0B-BC60-01D16B8AA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19372-7CEC-48B5-9FED-FF2CA36D0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1E9A-8C6C-423A-83F1-D8E78AB79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B532-583C-4033-96AB-E0B1E084A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83303-5DA5-47C2-AD3C-7F7113288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EFD61-EDD5-494C-82AF-450367AFA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2B669-9CB6-4CD8-BFF8-4FF3BD538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5B588-96F9-4EA5-BA6E-792B80BF885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CA7FA-8BD8-4878-82C0-50D41691D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432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EBD8-4F9B-49A6-9DA7-4F97A4C72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854AA-74C4-415A-8619-E7F444ADE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73E1-11CB-4601-8E89-DD0132F70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17255-F1F5-406F-B815-C0DD9F634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DE8B7-1E6F-4C2D-80AC-C327F1200452}" type="datetimeFigureOut">
              <a:rPr lang="ru-RU"/>
              <a:pPr>
                <a:defRPr/>
              </a:pPr>
              <a:t>11.07.2013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160D-9F0B-49A2-89F3-8E113E715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A684F-02A2-4684-8FB4-F95C182D80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8751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8304C-91F0-49E0-A488-43A2415469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314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11EFC-BBF8-43EA-81FB-0140C23B98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456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D61AD-DFF8-4903-9B98-CC5BBC155C6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7025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65AD4-5467-4847-91BC-D783588284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2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BC452-B768-4197-856A-43A08974C95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FA1A9-C935-4C0E-A40E-4076D8F842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682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6F1B0-2C3A-419F-AD4B-DAE6976F7A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857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5805-1437-4803-881E-B9956CC3F84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1108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E96F4-24B5-49B7-B441-68C9D2A61B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618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83835-5EE8-46C6-823A-6EC833B674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2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8D320-E9F8-4392-842A-48D942BE15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366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E28C4-3F4B-4183-8F4E-3FD89AF1BB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4672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064CE-BF13-4737-9AE7-01FA452FE3D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118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075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75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E741D-A315-4C6F-AD51-36005E1F19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176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433" y="275167"/>
            <a:ext cx="822913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433" y="1599595"/>
            <a:ext cx="4039362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655" y="1599595"/>
            <a:ext cx="4040913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433" y="3935489"/>
            <a:ext cx="4039362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655" y="3935489"/>
            <a:ext cx="4040913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BCED0-5188-437C-A9CC-8FD022FA58D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3892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9818B-1EE4-4416-B408-250AF03A68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10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0FBCE-5FFF-4CE4-A44F-BEDDAB65D6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7D285-F0CD-4755-B611-83D3F31E2A8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490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5DCF-632A-4F0B-BC60-01D16B8AA53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571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19372-7CEC-48B5-9FED-FF2CA36D07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291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1E9A-8C6C-423A-83F1-D8E78AB796E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066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B532-583C-4033-96AB-E0B1E084ACE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6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83303-5DA5-47C2-AD3C-7F71132884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489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EFD61-EDD5-494C-82AF-450367AFA9D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57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2B669-9CB6-4CD8-BFF8-4FF3BD538AE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0648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EBD8-4F9B-49A6-9DA7-4F97A4C72C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020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854AA-74C4-415A-8619-E7F444ADE82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2742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73E1-11CB-4601-8E89-DD0132F702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6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C972D-9FF1-4203-AAD6-A2931F0DC5F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2EF05-2686-4375-BFA8-C713DF773E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4522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17255-F1F5-406F-B815-C0DD9F6348B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8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A441E-A217-4F5D-9224-AE6C6DC5129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24CC9-1F48-4DDE-96E9-6754CC58B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35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03B4D-5204-4B2E-B9C4-3C97F97A589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D687B-A9FA-41F9-9931-0191DF05DE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98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4B765-5DFA-4C59-B08F-CF07C4CD1FE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9B89-BFE8-46FA-A031-7CEAD74E00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5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60530-7AC9-442D-B19D-F1F9B64F049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87E16-BFA0-4A63-95A3-6B3D9F09B90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4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88F1EF-546F-4F57-9F1A-0F2586FC014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11.07.2013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4F43DD-A338-4424-A9AF-59A654B7CF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7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Black" pitchFamily="34" charset="0"/>
              </a:defRPr>
            </a:lvl1pPr>
          </a:lstStyle>
          <a:p>
            <a:pPr>
              <a:defRPr/>
            </a:pPr>
            <a:fld id="{134AFBF7-87A9-47DC-B6B6-EE4B2FA5E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512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6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F0AB25-80B8-4C62-923F-344461B178DA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9999CC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9999CC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9999CC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4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Black" pitchFamily="34" charset="0"/>
              </a:defRPr>
            </a:lvl1pPr>
          </a:lstStyle>
          <a:p>
            <a:pPr>
              <a:defRPr/>
            </a:pPr>
            <a:fld id="{134AFBF7-87A9-47DC-B6B6-EE4B2FA5EA3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99CC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99CC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9999CC"/>
                </a:solidFill>
              </a:endParaRPr>
            </a:p>
          </p:txBody>
        </p:sp>
      </p:grpSp>
      <p:sp>
        <p:nvSpPr>
          <p:cNvPr id="512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6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3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619624"/>
              </p:ext>
            </p:extLst>
          </p:nvPr>
        </p:nvGraphicFramePr>
        <p:xfrm>
          <a:off x="1780028" y="764704"/>
          <a:ext cx="5338936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588" y="0"/>
            <a:ext cx="9144000" cy="620688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900" b="1" kern="0" dirty="0" smtClean="0">
                <a:ln w="11430"/>
                <a:solidFill>
                  <a:srgbClr val="FFFFFF"/>
                </a:solidFill>
                <a:cs typeface="Arial" pitchFamily="34" charset="0"/>
              </a:rPr>
              <a:t>Анализ потребления коммунальных услуг по холодному и горячему водоснабжению на общедомовые нужды</a:t>
            </a:r>
            <a:endParaRPr lang="ru-RU" sz="2000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3" name="Полилиния 2"/>
          <p:cNvSpPr/>
          <p:nvPr/>
        </p:nvSpPr>
        <p:spPr bwMode="auto">
          <a:xfrm>
            <a:off x="2005762" y="908720"/>
            <a:ext cx="4742791" cy="1076174"/>
          </a:xfrm>
          <a:custGeom>
            <a:avLst/>
            <a:gdLst>
              <a:gd name="connsiteX0" fmla="*/ 0 w 5065156"/>
              <a:gd name="connsiteY0" fmla="*/ 0 h 1101918"/>
              <a:gd name="connsiteX1" fmla="*/ 771896 w 5065156"/>
              <a:gd name="connsiteY1" fmla="*/ 368135 h 1101918"/>
              <a:gd name="connsiteX2" fmla="*/ 2766951 w 5065156"/>
              <a:gd name="connsiteY2" fmla="*/ 724395 h 1101918"/>
              <a:gd name="connsiteX3" fmla="*/ 4892634 w 5065156"/>
              <a:gd name="connsiteY3" fmla="*/ 1068780 h 1101918"/>
              <a:gd name="connsiteX4" fmla="*/ 4785756 w 5065156"/>
              <a:gd name="connsiteY4" fmla="*/ 1068780 h 110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5156" h="1101918">
                <a:moveTo>
                  <a:pt x="0" y="0"/>
                </a:moveTo>
                <a:cubicBezTo>
                  <a:pt x="155369" y="123701"/>
                  <a:pt x="310738" y="247403"/>
                  <a:pt x="771896" y="368135"/>
                </a:cubicBezTo>
                <a:cubicBezTo>
                  <a:pt x="1233055" y="488868"/>
                  <a:pt x="2766951" y="724395"/>
                  <a:pt x="2766951" y="724395"/>
                </a:cubicBezTo>
                <a:lnTo>
                  <a:pt x="4892634" y="1068780"/>
                </a:lnTo>
                <a:cubicBezTo>
                  <a:pt x="5229102" y="1126178"/>
                  <a:pt x="5007429" y="1097479"/>
                  <a:pt x="4785756" y="1068780"/>
                </a:cubicBezTo>
              </a:path>
            </a:pathLst>
          </a:custGeom>
          <a:noFill/>
          <a:ln w="349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smtClean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1616" y="5085184"/>
            <a:ext cx="84218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ctr">
              <a:tabLst>
                <a:tab pos="180975" algn="l"/>
              </a:tabLst>
            </a:pPr>
            <a:r>
              <a:rPr lang="ru-RU" sz="1400" b="1" dirty="0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С увеличением степени оснащенности многоквартирного дома индивидуальными приборами учета воды снижается объем воды, приходящийся на общедомовые нужды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679578"/>
            <a:ext cx="701750" cy="7017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2204" y="5903893"/>
            <a:ext cx="84218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ctr">
              <a:tabLst>
                <a:tab pos="180975" algn="l"/>
              </a:tabLst>
            </a:pPr>
            <a:r>
              <a:rPr lang="ru-RU" sz="1400" b="1" dirty="0" smtClean="0">
                <a:solidFill>
                  <a:srgbClr val="C00000"/>
                </a:solidFill>
              </a:rPr>
              <a:t>Объем потребления воды на общедомовые нужды формируется собственниками, не установившими индивидуальных приборов учета в жилых и нежилых помещениях </a:t>
            </a:r>
            <a:r>
              <a:rPr lang="ru-RU" sz="1400" b="1" i="1" dirty="0" smtClean="0">
                <a:solidFill>
                  <a:srgbClr val="C00000"/>
                </a:solidFill>
              </a:rPr>
              <a:t>(возможные причины: перерасход воды по сравнению с нормативом потребления в жилом помещении; фактически проживает больше человек, чем зарегистрировано)</a:t>
            </a:r>
          </a:p>
        </p:txBody>
      </p:sp>
      <p:sp>
        <p:nvSpPr>
          <p:cNvPr id="4" name="Стрелка вниз 3"/>
          <p:cNvSpPr/>
          <p:nvPr/>
        </p:nvSpPr>
        <p:spPr bwMode="auto">
          <a:xfrm>
            <a:off x="4446499" y="5685836"/>
            <a:ext cx="432048" cy="218057"/>
          </a:xfrm>
          <a:prstGeom prst="downArrow">
            <a:avLst/>
          </a:prstGeom>
          <a:gradFill>
            <a:gsLst>
              <a:gs pos="0">
                <a:schemeClr val="accent1">
                  <a:lumMod val="25000"/>
                </a:schemeClr>
              </a:gs>
              <a:gs pos="27000">
                <a:schemeClr val="accent5">
                  <a:lumMod val="90000"/>
                </a:schemeClr>
              </a:gs>
              <a:gs pos="100000">
                <a:schemeClr val="bg1"/>
              </a:gs>
            </a:gsLst>
            <a:lin ang="5400000" scaled="0"/>
          </a:gradFill>
          <a:ln w="222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020272" y="3284984"/>
            <a:ext cx="2123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ctr">
              <a:tabLst>
                <a:tab pos="180975" algn="l"/>
              </a:tabLst>
            </a:pPr>
            <a:r>
              <a:rPr lang="ru-RU" sz="1200" i="1" dirty="0" smtClean="0">
                <a:solidFill>
                  <a:srgbClr val="000000"/>
                </a:solidFill>
              </a:rPr>
              <a:t>Степень оснащенности многоквартирного дома индивидуальными приборами учета воды, %</a:t>
            </a:r>
            <a:endParaRPr lang="ru-RU" sz="1200" i="1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5496" y="633183"/>
            <a:ext cx="1838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ctr">
              <a:tabLst>
                <a:tab pos="180975" algn="l"/>
              </a:tabLst>
            </a:pPr>
            <a:r>
              <a:rPr lang="ru-RU" sz="1200" i="1" dirty="0" smtClean="0">
                <a:solidFill>
                  <a:srgbClr val="000000"/>
                </a:solidFill>
              </a:rPr>
              <a:t>Объем потребления воды в многоквартирном доме</a:t>
            </a:r>
            <a:endParaRPr lang="ru-RU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21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59681" y="3789620"/>
            <a:ext cx="36715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/>
              <a:t>(куб.м в месяц на 1 кв.м уборочных площадей в </a:t>
            </a:r>
            <a:r>
              <a:rPr lang="ru-RU" sz="800" dirty="0" smtClean="0"/>
              <a:t>МКД</a:t>
            </a:r>
            <a:endParaRPr lang="ru-RU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-14808" y="692696"/>
            <a:ext cx="2016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До 01.06.2013: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88" y="2452826"/>
            <a:ext cx="1907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С 01.06.2013: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000" b="1" dirty="0"/>
          </a:p>
        </p:txBody>
      </p:sp>
      <p:sp>
        <p:nvSpPr>
          <p:cNvPr id="5" name="Стрелка вниз 4"/>
          <p:cNvSpPr/>
          <p:nvPr/>
        </p:nvSpPr>
        <p:spPr bwMode="auto">
          <a:xfrm>
            <a:off x="523484" y="1412776"/>
            <a:ext cx="864096" cy="721279"/>
          </a:xfrm>
          <a:prstGeom prst="downArrow">
            <a:avLst/>
          </a:prstGeom>
          <a:gradFill>
            <a:gsLst>
              <a:gs pos="0">
                <a:schemeClr val="accent1">
                  <a:lumMod val="25000"/>
                </a:schemeClr>
              </a:gs>
              <a:gs pos="27000">
                <a:schemeClr val="accent5">
                  <a:lumMod val="90000"/>
                </a:schemeClr>
              </a:gs>
              <a:gs pos="100000">
                <a:schemeClr val="bg1"/>
              </a:gs>
            </a:gsLst>
            <a:lin ang="5400000" scaled="0"/>
          </a:gradFill>
          <a:ln w="222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588" y="0"/>
            <a:ext cx="9144000" cy="620688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900" b="1" kern="0" dirty="0">
                <a:ln w="11430"/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Новые нормативы потребления коммунальных услуг по холодному и горячему водоснабжению на общедомовые </a:t>
            </a:r>
            <a:r>
              <a:rPr lang="ru-RU" sz="1900" b="1" kern="0" dirty="0" smtClean="0">
                <a:ln w="11430"/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нужды, Тюменская область</a:t>
            </a:r>
            <a:endParaRPr lang="ru-RU" sz="2000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97456" y="683404"/>
            <a:ext cx="2856309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0,200 </a:t>
            </a:r>
            <a:r>
              <a:rPr lang="ru-RU" sz="1000" b="1" dirty="0"/>
              <a:t>куб.м. в </a:t>
            </a:r>
            <a:r>
              <a:rPr lang="ru-RU" sz="1000" b="1" dirty="0" smtClean="0"/>
              <a:t>месяц (МКД </a:t>
            </a:r>
            <a:r>
              <a:rPr lang="ru-RU" sz="1000" b="1" dirty="0"/>
              <a:t>5-9 этажей</a:t>
            </a:r>
            <a:r>
              <a:rPr lang="ru-RU" sz="1000" b="1" dirty="0" smtClean="0"/>
              <a:t>)</a:t>
            </a:r>
            <a:endParaRPr lang="ru-RU" sz="1200" b="1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07503" y="5193571"/>
            <a:ext cx="4104455" cy="1477328"/>
            <a:chOff x="323528" y="4840247"/>
            <a:chExt cx="4294412" cy="1477328"/>
          </a:xfrm>
        </p:grpSpPr>
        <p:sp>
          <p:nvSpPr>
            <p:cNvPr id="9" name="TextBox 8"/>
            <p:cNvSpPr txBox="1"/>
            <p:nvPr/>
          </p:nvSpPr>
          <p:spPr>
            <a:xfrm>
              <a:off x="381551" y="4840247"/>
              <a:ext cx="19765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1">
                      <a:lumMod val="25000"/>
                    </a:schemeClr>
                  </a:solidFill>
                </a:rPr>
                <a:t>Преимущества</a:t>
              </a:r>
              <a:r>
                <a:rPr lang="ru-RU" sz="14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:</a:t>
              </a:r>
              <a:endPara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3528" y="5148024"/>
              <a:ext cx="4294412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itchFamily="34" charset="0"/>
                <a:buChar char="•"/>
              </a:pPr>
              <a:r>
                <a:rPr lang="ru-RU" sz="1400" b="1" dirty="0">
                  <a:solidFill>
                    <a:schemeClr val="accent1">
                      <a:lumMod val="25000"/>
                    </a:schemeClr>
                  </a:solidFill>
                </a:rPr>
                <a:t>адекватное распределение потребления воды на общедомовые нужды</a:t>
              </a:r>
            </a:p>
            <a:p>
              <a:pPr marL="285750" indent="-285750" algn="just">
                <a:buFont typeface="Arial" pitchFamily="34" charset="0"/>
                <a:buChar char="•"/>
              </a:pPr>
              <a:r>
                <a:rPr lang="ru-RU" sz="1400" b="1" dirty="0">
                  <a:solidFill>
                    <a:schemeClr val="accent1">
                      <a:lumMod val="25000"/>
                    </a:schemeClr>
                  </a:solidFill>
                </a:rPr>
                <a:t>стимулирование потребителей к установке ИПУ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0736" y="2813447"/>
            <a:ext cx="91588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accent1">
                    <a:lumMod val="25000"/>
                  </a:schemeClr>
                </a:solidFill>
              </a:rPr>
              <a:t>Дифференциация нормативов потребления воды в зависимости от </a:t>
            </a:r>
            <a:r>
              <a:rPr lang="ru-RU" sz="1700" b="1" dirty="0">
                <a:solidFill>
                  <a:schemeClr val="accent1">
                    <a:lumMod val="25000"/>
                  </a:schemeClr>
                </a:solidFill>
              </a:rPr>
              <a:t>степени оснащенности многоквартирного дома индивидуальными приборами учета (ИПУ)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226087"/>
              </p:ext>
            </p:extLst>
          </p:nvPr>
        </p:nvGraphicFramePr>
        <p:xfrm>
          <a:off x="2263909" y="4043704"/>
          <a:ext cx="6905016" cy="969472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301672"/>
                <a:gridCol w="2301672"/>
                <a:gridCol w="2301672"/>
              </a:tblGrid>
              <a:tr h="484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0,070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>
                    <a:noFill/>
                  </a:tcPr>
                </a:tc>
              </a:tr>
              <a:tr h="484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</a:rPr>
                        <a:t>0,300</a:t>
                      </a:r>
                      <a:endParaRPr lang="ru-RU" sz="1800" b="1" dirty="0" smtClean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</a:rPr>
                        <a:t>0,200</a:t>
                      </a:r>
                      <a:endParaRPr lang="ru-RU" sz="1800" b="1" dirty="0" smtClean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</a:rPr>
                        <a:t>0,150</a:t>
                      </a:r>
                      <a:endParaRPr lang="ru-RU" sz="1800" b="1" dirty="0" smtClean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2256157" y="3435588"/>
            <a:ext cx="2304256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dirty="0"/>
              <a:t>до 30%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488405" y="3435588"/>
            <a:ext cx="230425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от </a:t>
            </a:r>
            <a:r>
              <a:rPr lang="ru-RU" dirty="0"/>
              <a:t>30% до 75</a:t>
            </a:r>
            <a:r>
              <a:rPr lang="ru-RU" dirty="0" smtClean="0"/>
              <a:t>%</a:t>
            </a:r>
            <a:endParaRPr lang="ru-RU" dirty="0">
              <a:latin typeface="Calibri"/>
              <a:ea typeface="Calibri"/>
              <a:cs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64669" y="3435588"/>
            <a:ext cx="223224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более 75%</a:t>
            </a:r>
            <a:endParaRPr lang="ru-RU" dirty="0">
              <a:latin typeface="Calibri"/>
              <a:ea typeface="Calibri"/>
              <a:cs typeface="Arial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5496" y="3907097"/>
            <a:ext cx="209013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 smtClean="0"/>
              <a:t>Жилое</a:t>
            </a:r>
          </a:p>
          <a:p>
            <a:pPr algn="ctr">
              <a:lnSpc>
                <a:spcPct val="90000"/>
              </a:lnSpc>
            </a:pPr>
            <a:r>
              <a:rPr lang="ru-RU" sz="1200" dirty="0" smtClean="0"/>
              <a:t>(нежилое) помещение </a:t>
            </a:r>
            <a:r>
              <a:rPr lang="ru-RU" sz="1200" dirty="0" smtClean="0">
                <a:solidFill>
                  <a:srgbClr val="00B050"/>
                </a:solidFill>
              </a:rPr>
              <a:t>оборудовано ИПУ</a:t>
            </a:r>
            <a:endParaRPr lang="ru-RU" sz="1200" dirty="0">
              <a:solidFill>
                <a:srgbClr val="00B05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085593" y="4206878"/>
            <a:ext cx="5435260" cy="755556"/>
            <a:chOff x="3085593" y="3403048"/>
            <a:chExt cx="5435260" cy="755556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3085593" y="3754280"/>
              <a:ext cx="1258796" cy="404324"/>
              <a:chOff x="5796136" y="783271"/>
              <a:chExt cx="1207207" cy="435682"/>
            </a:xfrm>
          </p:grpSpPr>
          <p:pic>
            <p:nvPicPr>
              <p:cNvPr id="34" name="Рисунок 3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6136" y="783271"/>
                <a:ext cx="435682" cy="435682"/>
              </a:xfrm>
              <a:prstGeom prst="rect">
                <a:avLst/>
              </a:prstGeom>
            </p:spPr>
          </p:pic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129" y="783271"/>
                <a:ext cx="435682" cy="435682"/>
              </a:xfrm>
              <a:prstGeom prst="rect">
                <a:avLst/>
              </a:prstGeom>
            </p:spPr>
          </p:pic>
          <p:pic>
            <p:nvPicPr>
              <p:cNvPr id="36" name="Рисунок 3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67661" y="783271"/>
                <a:ext cx="435682" cy="435682"/>
              </a:xfrm>
              <a:prstGeom prst="rect">
                <a:avLst/>
              </a:prstGeom>
            </p:spPr>
          </p:pic>
        </p:grp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1152" y="3429000"/>
              <a:ext cx="155685" cy="155685"/>
            </a:xfrm>
            <a:prstGeom prst="rect">
              <a:avLst/>
            </a:prstGeom>
          </p:spPr>
        </p:pic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7985" y="3403048"/>
              <a:ext cx="155685" cy="155685"/>
            </a:xfrm>
            <a:prstGeom prst="rect">
              <a:avLst/>
            </a:prstGeom>
          </p:spPr>
        </p:pic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270" y="3403051"/>
              <a:ext cx="155685" cy="155685"/>
            </a:xfrm>
            <a:prstGeom prst="rect">
              <a:avLst/>
            </a:prstGeom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4229" y="3403049"/>
              <a:ext cx="155685" cy="155685"/>
            </a:xfrm>
            <a:prstGeom prst="rect">
              <a:avLst/>
            </a:prstGeom>
          </p:spPr>
        </p:pic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288" y="3403050"/>
              <a:ext cx="155685" cy="155685"/>
            </a:xfrm>
            <a:prstGeom prst="rect">
              <a:avLst/>
            </a:prstGeom>
          </p:spPr>
        </p:pic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6786" y="3403052"/>
              <a:ext cx="155685" cy="155685"/>
            </a:xfrm>
            <a:prstGeom prst="rect">
              <a:avLst/>
            </a:prstGeom>
          </p:spPr>
        </p:pic>
        <p:grpSp>
          <p:nvGrpSpPr>
            <p:cNvPr id="57" name="Группа 56"/>
            <p:cNvGrpSpPr/>
            <p:nvPr/>
          </p:nvGrpSpPr>
          <p:grpSpPr>
            <a:xfrm>
              <a:off x="5568525" y="3788982"/>
              <a:ext cx="784238" cy="360290"/>
              <a:chOff x="5796136" y="701251"/>
              <a:chExt cx="771525" cy="443478"/>
            </a:xfrm>
          </p:grpSpPr>
          <p:pic>
            <p:nvPicPr>
              <p:cNvPr id="58" name="Рисунок 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6136" y="709047"/>
                <a:ext cx="435682" cy="435682"/>
              </a:xfrm>
              <a:prstGeom prst="rect">
                <a:avLst/>
              </a:prstGeom>
            </p:spPr>
          </p:pic>
          <p:pic>
            <p:nvPicPr>
              <p:cNvPr id="60" name="Рисунок 5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1979" y="701251"/>
                <a:ext cx="435682" cy="435681"/>
              </a:xfrm>
              <a:prstGeom prst="rect">
                <a:avLst/>
              </a:prstGeom>
            </p:spPr>
          </p:pic>
        </p:grpSp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2199" y="3802159"/>
              <a:ext cx="378654" cy="334582"/>
            </a:xfrm>
            <a:prstGeom prst="rect">
              <a:avLst/>
            </a:prstGeom>
          </p:spPr>
        </p:pic>
      </p:grpSp>
      <p:grpSp>
        <p:nvGrpSpPr>
          <p:cNvPr id="65" name="Группа 64"/>
          <p:cNvGrpSpPr/>
          <p:nvPr/>
        </p:nvGrpSpPr>
        <p:grpSpPr>
          <a:xfrm>
            <a:off x="2845478" y="1045074"/>
            <a:ext cx="784238" cy="360290"/>
            <a:chOff x="5796136" y="701251"/>
            <a:chExt cx="771525" cy="443478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136" y="709047"/>
              <a:ext cx="435682" cy="435682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1979" y="701251"/>
              <a:ext cx="435682" cy="435681"/>
            </a:xfrm>
            <a:prstGeom prst="rect">
              <a:avLst/>
            </a:prstGeom>
          </p:spPr>
        </p:pic>
      </p:grpSp>
      <p:sp>
        <p:nvSpPr>
          <p:cNvPr id="68" name="Прямоугольник 67"/>
          <p:cNvSpPr/>
          <p:nvPr/>
        </p:nvSpPr>
        <p:spPr>
          <a:xfrm>
            <a:off x="4344389" y="1141698"/>
            <a:ext cx="4752529" cy="1311128"/>
          </a:xfrm>
          <a:prstGeom prst="rect">
            <a:avLst/>
          </a:prstGeom>
          <a:solidFill>
            <a:srgbClr val="FFFFCC">
              <a:alpha val="95000"/>
            </a:srgb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80975" algn="ctr">
              <a:tabLst>
                <a:tab pos="180975" algn="l"/>
              </a:tabLst>
            </a:pPr>
            <a:r>
              <a:rPr lang="ru-RU" sz="1200" b="1" dirty="0">
                <a:solidFill>
                  <a:srgbClr val="C00000"/>
                </a:solidFill>
              </a:rPr>
              <a:t>Разъяснения </a:t>
            </a:r>
            <a:r>
              <a:rPr lang="ru-RU" sz="1200" b="1" dirty="0" smtClean="0">
                <a:solidFill>
                  <a:srgbClr val="C00000"/>
                </a:solidFill>
              </a:rPr>
              <a:t>для потребителей:</a:t>
            </a:r>
            <a:endParaRPr lang="ru-RU" sz="1200" b="1" dirty="0">
              <a:solidFill>
                <a:srgbClr val="C00000"/>
              </a:solidFill>
            </a:endParaRPr>
          </a:p>
          <a:p>
            <a:pPr marL="180975" algn="ctr">
              <a:lnSpc>
                <a:spcPct val="90000"/>
              </a:lnSpc>
              <a:tabLst>
                <a:tab pos="180975" algn="l"/>
              </a:tabLst>
            </a:pPr>
            <a:r>
              <a:rPr lang="ru-RU" sz="1200" dirty="0">
                <a:solidFill>
                  <a:srgbClr val="C00000"/>
                </a:solidFill>
              </a:rPr>
              <a:t>«Расход воды на ОДН – </a:t>
            </a:r>
            <a:r>
              <a:rPr lang="ru-RU" sz="1200" dirty="0" smtClean="0">
                <a:solidFill>
                  <a:srgbClr val="C00000"/>
                </a:solidFill>
              </a:rPr>
              <a:t>расход </a:t>
            </a:r>
            <a:r>
              <a:rPr lang="ru-RU" sz="1200" dirty="0">
                <a:solidFill>
                  <a:srgbClr val="C00000"/>
                </a:solidFill>
              </a:rPr>
              <a:t>на уборку помещений общего пользования, промывка внутридомовых инженерных сетей, нормативные технологические потери (в </a:t>
            </a:r>
            <a:r>
              <a:rPr lang="ru-RU" sz="1200" dirty="0" err="1">
                <a:solidFill>
                  <a:srgbClr val="C00000"/>
                </a:solidFill>
              </a:rPr>
              <a:t>т.ч</a:t>
            </a:r>
            <a:r>
              <a:rPr lang="ru-RU" sz="1200" dirty="0">
                <a:solidFill>
                  <a:srgbClr val="C00000"/>
                </a:solidFill>
              </a:rPr>
              <a:t>., утечки) воды во внутридомовых инженерных сетях»</a:t>
            </a:r>
          </a:p>
          <a:p>
            <a:pPr marL="180975" algn="ctr">
              <a:tabLst>
                <a:tab pos="180975" algn="l"/>
              </a:tabLst>
            </a:pPr>
            <a:r>
              <a:rPr lang="ru-RU" sz="1200" b="1" dirty="0" smtClean="0">
                <a:solidFill>
                  <a:srgbClr val="C00000"/>
                </a:solidFill>
              </a:rPr>
              <a:t>Мнение потребителей:</a:t>
            </a:r>
          </a:p>
          <a:p>
            <a:pPr marL="180975" algn="ctr">
              <a:tabLst>
                <a:tab pos="180975" algn="l"/>
              </a:tabLst>
            </a:pPr>
            <a:r>
              <a:rPr lang="ru-RU" sz="1200" dirty="0" smtClean="0">
                <a:solidFill>
                  <a:srgbClr val="C00000"/>
                </a:solidFill>
              </a:rPr>
              <a:t>Расход воды на ОДН –«озеро», «цистерна», «бассейн»!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4344389" y="5239072"/>
            <a:ext cx="4752528" cy="1200329"/>
          </a:xfrm>
          <a:prstGeom prst="rect">
            <a:avLst/>
          </a:prstGeom>
          <a:solidFill>
            <a:srgbClr val="FFFFCC">
              <a:alpha val="95000"/>
            </a:srgbClr>
          </a:solidFill>
        </p:spPr>
        <p:txBody>
          <a:bodyPr wrap="square">
            <a:spAutoFit/>
          </a:bodyPr>
          <a:lstStyle/>
          <a:p>
            <a:pPr marL="180975" algn="ctr">
              <a:tabLst>
                <a:tab pos="180975" algn="l"/>
              </a:tabLst>
            </a:pPr>
            <a:r>
              <a:rPr lang="ru-RU" sz="1200" b="1" dirty="0" smtClean="0">
                <a:solidFill>
                  <a:srgbClr val="00B050"/>
                </a:solidFill>
              </a:rPr>
              <a:t>Разъяснения для потребителей:</a:t>
            </a:r>
          </a:p>
          <a:p>
            <a:pPr marL="180975" algn="ctr">
              <a:tabLst>
                <a:tab pos="180975" algn="l"/>
              </a:tabLst>
            </a:pPr>
            <a:r>
              <a:rPr lang="ru-RU" sz="1200" i="1" dirty="0" smtClean="0">
                <a:solidFill>
                  <a:srgbClr val="00B050"/>
                </a:solidFill>
              </a:rPr>
              <a:t>«Объем воды на общедомовые нужды формируется собственниками, не применяющими в расчетах индивидуальные приборы учета воды, которые, соответственно, несут бремя оплаты большей части объема потребления воды на ОДН»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5496" y="4472070"/>
            <a:ext cx="222066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 smtClean="0"/>
              <a:t>Жилое</a:t>
            </a:r>
          </a:p>
          <a:p>
            <a:pPr algn="ctr">
              <a:lnSpc>
                <a:spcPct val="90000"/>
              </a:lnSpc>
            </a:pPr>
            <a:r>
              <a:rPr lang="ru-RU" sz="1200" dirty="0" smtClean="0"/>
              <a:t>(нежилое) помещение </a:t>
            </a:r>
          </a:p>
          <a:p>
            <a:pPr algn="ctr">
              <a:lnSpc>
                <a:spcPct val="90000"/>
              </a:lnSpc>
            </a:pPr>
            <a:r>
              <a:rPr lang="ru-RU" sz="1200" dirty="0" smtClean="0">
                <a:solidFill>
                  <a:srgbClr val="FF0000"/>
                </a:solidFill>
              </a:rPr>
              <a:t>не оборудовано ИПУ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6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581547"/>
              </p:ext>
            </p:extLst>
          </p:nvPr>
        </p:nvGraphicFramePr>
        <p:xfrm>
          <a:off x="1655676" y="3068960"/>
          <a:ext cx="6300700" cy="3470148"/>
        </p:xfrm>
        <a:graphic>
          <a:graphicData uri="http://schemas.openxmlformats.org/drawingml/2006/table">
            <a:tbl>
              <a:tblPr firstRow="1" firstCol="1" bandRow="1"/>
              <a:tblGrid>
                <a:gridCol w="3150350"/>
                <a:gridCol w="3150350"/>
              </a:tblGrid>
              <a:tr h="736082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/>
                          <a:ea typeface="Times New Roman"/>
                        </a:rPr>
                        <a:t>    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/>
                          <a:ea typeface="Times New Roman"/>
                        </a:rPr>
                        <a:t>Этажность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/>
                          <a:ea typeface="Times New Roman"/>
                        </a:rPr>
                        <a:t>Дома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Норматив потребления, Гкал в месяц на 1 кв. м общей площади жилого или нежилого помещения в многоквартирном доме или жилого дома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effectLst/>
                          <a:latin typeface="Arial"/>
                          <a:ea typeface="Times New Roman"/>
                        </a:rPr>
                        <a:t>г.Тюмень</a:t>
                      </a:r>
                      <a:r>
                        <a:rPr lang="ru-RU" sz="1100" b="1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I. Многоквартирные дома или жилые дома до 1999 года постройки включительно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1-2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0,0299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3-4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0,0294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5-9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0,0283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10-11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0,0278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12 этажный и более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0,0276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II. Многоквартирные дома или жилые дома после 1999 года постройки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1-2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0,0274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3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0,0271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4-5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0,0268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6-7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0,0266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8-9 этажный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0,0264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/>
                          <a:ea typeface="Times New Roman"/>
                        </a:rPr>
                        <a:t>10 этажный и более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/>
                          <a:ea typeface="Times New Roman"/>
                        </a:rPr>
                        <a:t>0,0263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-125104" y="375088"/>
            <a:ext cx="9433048" cy="71829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1800" b="1" kern="0" dirty="0" smtClean="0"/>
              <a:t>Переход на применение новых нормативов потребления коммунальной услуги по отоплению во всех муниципальных образованиях Тюменской области</a:t>
            </a:r>
            <a:endParaRPr lang="ru-RU" sz="1300" kern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7829" y="1078424"/>
            <a:ext cx="8650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Постановление Главы города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Тюмени от </a:t>
            </a:r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11.07.2001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№48 (</a:t>
            </a:r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ред. от 01.08.2001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"</a:t>
            </a:r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Об изменении норматива теплопотребления на отопление"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4094" y="1608325"/>
            <a:ext cx="8634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«Утвердить </a:t>
            </a:r>
            <a:r>
              <a:rPr lang="ru-RU" dirty="0"/>
              <a:t>с 01.10.2001 норматив теплопотребления на отопление 1 кв. м общей площади жилья в год - 0,252 </a:t>
            </a:r>
            <a:r>
              <a:rPr lang="ru-RU" dirty="0" smtClean="0"/>
              <a:t>Гкал»  </a:t>
            </a:r>
            <a:r>
              <a:rPr lang="ru-RU" i="1" dirty="0" smtClean="0"/>
              <a:t>(0,0341 Гкал в месяц, независимо от года постройки и количества этажей)</a:t>
            </a:r>
            <a:endParaRPr lang="ru-RU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550614"/>
            <a:ext cx="8535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Приказ Департамента тарифной и ценовой политики Тюменской области</a:t>
            </a:r>
            <a:endParaRPr lang="en-US" sz="14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от  20.08.2012 </a:t>
            </a:r>
            <a:r>
              <a:rPr lang="ru-RU" sz="1400" b="1" dirty="0">
                <a:solidFill>
                  <a:srgbClr val="00B050"/>
                </a:solidFill>
              </a:rPr>
              <a:t>г. №</a:t>
            </a:r>
            <a:r>
              <a:rPr lang="ru-RU" sz="1400" b="1" dirty="0" smtClean="0">
                <a:solidFill>
                  <a:srgbClr val="00B050"/>
                </a:solidFill>
              </a:rPr>
              <a:t>185/01-05-ос (в </a:t>
            </a:r>
            <a:r>
              <a:rPr lang="ru-RU" sz="1400" b="1" dirty="0">
                <a:solidFill>
                  <a:srgbClr val="00B050"/>
                </a:solidFill>
              </a:rPr>
              <a:t>ред. от </a:t>
            </a:r>
            <a:r>
              <a:rPr lang="ru-RU" sz="1400" b="1" dirty="0" smtClean="0">
                <a:solidFill>
                  <a:srgbClr val="00B050"/>
                </a:solidFill>
              </a:rPr>
              <a:t>28.06.2013)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4355976" y="2472953"/>
            <a:ext cx="432048" cy="104104"/>
          </a:xfrm>
          <a:prstGeom prst="downArrow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559" y="6488668"/>
            <a:ext cx="8535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B050"/>
                </a:solidFill>
              </a:rPr>
              <a:t>Приказ вступил </a:t>
            </a:r>
            <a:r>
              <a:rPr lang="ru-RU" b="1" dirty="0">
                <a:solidFill>
                  <a:srgbClr val="00B050"/>
                </a:solidFill>
              </a:rPr>
              <a:t>в силу с 1 июля 2013 </a:t>
            </a:r>
            <a:r>
              <a:rPr lang="ru-RU" b="1" dirty="0" smtClean="0">
                <a:solidFill>
                  <a:srgbClr val="00B050"/>
                </a:solidFill>
              </a:rPr>
              <a:t>года!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829" y="908720"/>
            <a:ext cx="179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 smtClean="0"/>
              <a:t>Пример:</a:t>
            </a:r>
            <a:endParaRPr lang="ru-RU" sz="1200" b="1" i="1" dirty="0"/>
          </a:p>
        </p:txBody>
      </p:sp>
    </p:spTree>
    <p:extLst>
      <p:ext uri="{BB962C8B-B14F-4D97-AF65-F5344CB8AC3E}">
        <p14:creationId xmlns:p14="http://schemas.microsoft.com/office/powerpoint/2010/main" val="4193536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39750" y="260350"/>
            <a:ext cx="7772400" cy="576263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300" b="1" kern="0" dirty="0">
              <a:ln w="11430"/>
              <a:solidFill>
                <a:srgbClr val="000000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564" y="912896"/>
            <a:ext cx="8859733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/>
                </a:solidFill>
              </a:rPr>
              <a:t>Пример: </a:t>
            </a:r>
            <a:r>
              <a:rPr lang="ru-RU" sz="1400" b="1" dirty="0" err="1" smtClean="0">
                <a:solidFill>
                  <a:srgbClr val="000000"/>
                </a:solidFill>
              </a:rPr>
              <a:t>г.Тобольск</a:t>
            </a:r>
            <a:r>
              <a:rPr lang="ru-RU" sz="1400" b="1" dirty="0" smtClean="0">
                <a:solidFill>
                  <a:srgbClr val="000000"/>
                </a:solidFill>
              </a:rPr>
              <a:t>, до 01.06.2013 применялся норматив </a:t>
            </a:r>
            <a:r>
              <a:rPr lang="ru-RU" sz="1400" b="1" dirty="0">
                <a:solidFill>
                  <a:srgbClr val="000000"/>
                </a:solidFill>
              </a:rPr>
              <a:t>потребления </a:t>
            </a:r>
            <a:r>
              <a:rPr lang="ru-RU" sz="1400" b="1" dirty="0" smtClean="0">
                <a:solidFill>
                  <a:srgbClr val="000000"/>
                </a:solidFill>
              </a:rPr>
              <a:t>услуги отопления0,2556 </a:t>
            </a:r>
            <a:r>
              <a:rPr lang="ru-RU" sz="1400" b="1" dirty="0">
                <a:solidFill>
                  <a:srgbClr val="000000"/>
                </a:solidFill>
              </a:rPr>
              <a:t>Гкал/кв.м в год</a:t>
            </a:r>
          </a:p>
        </p:txBody>
      </p:sp>
      <p:graphicFrame>
        <p:nvGraphicFramePr>
          <p:cNvPr id="5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9756"/>
              </p:ext>
            </p:extLst>
          </p:nvPr>
        </p:nvGraphicFramePr>
        <p:xfrm>
          <a:off x="0" y="1628775"/>
          <a:ext cx="4176713" cy="352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7044639"/>
              </p:ext>
            </p:extLst>
          </p:nvPr>
        </p:nvGraphicFramePr>
        <p:xfrm>
          <a:off x="4427538" y="1557338"/>
          <a:ext cx="4176712" cy="3527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003686" y="1669280"/>
            <a:ext cx="1064908" cy="46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dirty="0">
                <a:solidFill>
                  <a:srgbClr val="000000"/>
                </a:solidFill>
              </a:rPr>
              <a:t>0,02</a:t>
            </a:r>
            <a:r>
              <a:rPr lang="ru-RU" sz="1100" b="1" dirty="0">
                <a:solidFill>
                  <a:srgbClr val="000000"/>
                </a:solidFill>
              </a:rPr>
              <a:t>84 Гкал/кв.м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srgbClr val="000000"/>
                </a:solidFill>
              </a:rPr>
              <a:t>в </a:t>
            </a:r>
            <a:r>
              <a:rPr lang="ru-RU" sz="1100" b="1" dirty="0" smtClean="0">
                <a:solidFill>
                  <a:srgbClr val="000000"/>
                </a:solidFill>
              </a:rPr>
              <a:t>месяц*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5780" y="1669280"/>
            <a:ext cx="1439863" cy="46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dirty="0">
                <a:solidFill>
                  <a:srgbClr val="000000"/>
                </a:solidFill>
              </a:rPr>
              <a:t>0,0213</a:t>
            </a:r>
            <a:r>
              <a:rPr lang="ru-RU" sz="1100" b="1" dirty="0">
                <a:solidFill>
                  <a:srgbClr val="000000"/>
                </a:solidFill>
              </a:rPr>
              <a:t> Гкал/кв.м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srgbClr val="000000"/>
                </a:solidFill>
              </a:rPr>
              <a:t>в месяц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7275" y="4365104"/>
            <a:ext cx="70264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ln w="11430"/>
                <a:solidFill>
                  <a:srgbClr val="8A8AB9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Пример (при площади квартиры 54 кв.м., тарифе 976,11 руб./Гкал):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1188" y="4941888"/>
            <a:ext cx="2808287" cy="6556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Плата:</a:t>
            </a:r>
          </a:p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Ö"/>
              <a:defRPr/>
            </a:pP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месяц – 1 122,72 руб.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Ö"/>
              <a:defRPr/>
            </a:pP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год – 13 472,66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6093296"/>
            <a:ext cx="2808312" cy="60016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dirty="0">
              <a:ln w="11430"/>
              <a:solidFill>
                <a:srgbClr val="000000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день = 0,0007 Гкал/кв.м.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dirty="0">
              <a:ln w="11430"/>
              <a:solidFill>
                <a:srgbClr val="000000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64088" y="4941887"/>
            <a:ext cx="2808287" cy="6556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Плата:</a:t>
            </a:r>
          </a:p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Ö"/>
              <a:defRPr/>
            </a:pP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месяц – 1 496,96 руб.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Ö"/>
              <a:defRPr/>
            </a:pP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год – 13 472,66 руб.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64063" y="6092135"/>
            <a:ext cx="2808312" cy="60016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dirty="0">
              <a:ln w="11430"/>
              <a:solidFill>
                <a:srgbClr val="000000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день = 0,0009 Гкал/кв.м.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dirty="0">
              <a:ln w="11430"/>
              <a:solidFill>
                <a:srgbClr val="000000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661248"/>
            <a:ext cx="9144000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srgbClr val="000000"/>
                </a:solidFill>
              </a:rPr>
              <a:t>Перерасчет размера платы за коммунальные услуги, в том числе в связи с предоставлением коммунальных услуг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srgbClr val="000000"/>
                </a:solidFill>
              </a:rPr>
              <a:t>ненадлежащего качества и (или) с перерывами, превышающими допустимую продолжительность</a:t>
            </a:r>
            <a:endParaRPr lang="ru-RU" sz="1600" b="1" dirty="0">
              <a:ln w="11430"/>
              <a:solidFill>
                <a:srgbClr val="000000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619250" y="4149725"/>
            <a:ext cx="533400" cy="241300"/>
          </a:xfrm>
          <a:prstGeom prst="downArrow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619250" y="4703657"/>
            <a:ext cx="533400" cy="190605"/>
          </a:xfrm>
          <a:prstGeom prst="downArrow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6374229" y="4149724"/>
            <a:ext cx="533400" cy="222469"/>
          </a:xfrm>
          <a:prstGeom prst="downArrow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6374229" y="4703657"/>
            <a:ext cx="533400" cy="190605"/>
          </a:xfrm>
          <a:prstGeom prst="downArrow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0"/>
            <a:ext cx="9144000" cy="620688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900" b="1" kern="0" dirty="0">
                <a:ln w="11430"/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Изменение периода взимания платы</a:t>
            </a:r>
            <a:br>
              <a:rPr lang="ru-RU" sz="1900" b="1" kern="0" dirty="0">
                <a:ln w="11430"/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sz="1900" b="1" kern="0" dirty="0">
                <a:ln w="11430"/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 коммунальную услугу по </a:t>
            </a:r>
            <a:r>
              <a:rPr lang="ru-RU" sz="1900" b="1" kern="0" dirty="0" smtClean="0">
                <a:ln w="11430"/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отоплению</a:t>
            </a:r>
            <a:r>
              <a:rPr lang="ru-RU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" name="Стрелка вправо 1"/>
          <p:cNvSpPr/>
          <p:nvPr/>
        </p:nvSpPr>
        <p:spPr bwMode="auto">
          <a:xfrm>
            <a:off x="4067944" y="2780928"/>
            <a:ext cx="507874" cy="576064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12150" y="6309320"/>
            <a:ext cx="789996" cy="46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dirty="0" smtClean="0">
                <a:solidFill>
                  <a:srgbClr val="000000"/>
                </a:solidFill>
              </a:rPr>
              <a:t>*- расчетная величина норматива</a:t>
            </a:r>
            <a:endParaRPr lang="ru-RU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38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0"/>
            <a:ext cx="9029563" cy="40011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eaLnBrk="0" hangingPunct="0"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defRPr>
            </a:lvl1pPr>
            <a:lvl2pPr eaLnBrk="0" hangingPunct="0">
              <a:defRPr sz="4400"/>
            </a:lvl2pPr>
            <a:lvl3pPr eaLnBrk="0" hangingPunct="0">
              <a:defRPr sz="4400"/>
            </a:lvl3pPr>
            <a:lvl4pPr eaLnBrk="0" hangingPunct="0">
              <a:defRPr sz="4400"/>
            </a:lvl4pPr>
            <a:lvl5pPr eaLnBrk="0" hangingPunct="0">
              <a:defRPr sz="4400"/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pPr>
              <a:defRPr/>
            </a:pPr>
            <a:r>
              <a:rPr lang="ru-RU" dirty="0" smtClean="0"/>
              <a:t>Нововведения</a:t>
            </a:r>
            <a:r>
              <a:rPr lang="ru-RU" dirty="0"/>
              <a:t>, вступающие в силу 01.06.2013</a:t>
            </a: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251520" y="548680"/>
            <a:ext cx="8640763" cy="630932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dirty="0"/>
              <a:t> </a:t>
            </a:r>
            <a:endParaRPr lang="ru-RU" sz="1200" dirty="0"/>
          </a:p>
        </p:txBody>
      </p:sp>
      <p:sp>
        <p:nvSpPr>
          <p:cNvPr id="6152" name="Прямоугольник 2"/>
          <p:cNvSpPr>
            <a:spLocks noChangeArrowheads="1"/>
          </p:cNvSpPr>
          <p:nvPr/>
        </p:nvSpPr>
        <p:spPr bwMode="auto">
          <a:xfrm>
            <a:off x="251520" y="836712"/>
            <a:ext cx="7443340" cy="576064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88900" algn="just">
              <a:tabLst>
                <a:tab pos="266700" algn="l"/>
                <a:tab pos="444500" algn="l"/>
              </a:tabLst>
            </a:pPr>
            <a:r>
              <a:rPr lang="ru-RU" sz="1400" dirty="0">
                <a:sym typeface="Symbol"/>
              </a:rPr>
              <a:t> </a:t>
            </a:r>
            <a:r>
              <a:rPr lang="ru-RU" sz="1300" dirty="0" smtClean="0">
                <a:sym typeface="Symbol"/>
              </a:rPr>
              <a:t>	</a:t>
            </a:r>
            <a:r>
              <a:rPr lang="ru-RU" sz="1300" dirty="0" smtClean="0"/>
              <a:t>исключение </a:t>
            </a:r>
            <a:r>
              <a:rPr lang="ru-RU" sz="1300" dirty="0"/>
              <a:t>обязанности оплаты коммунальной услуги по водоотведению, </a:t>
            </a:r>
            <a:r>
              <a:rPr lang="ru-RU" sz="1300" dirty="0" smtClean="0"/>
              <a:t>предоставленной </a:t>
            </a:r>
            <a:r>
              <a:rPr lang="ru-RU" sz="1300" dirty="0"/>
              <a:t>на общедомовые </a:t>
            </a:r>
            <a:r>
              <a:rPr lang="ru-RU" sz="1300" dirty="0" smtClean="0"/>
              <a:t>нужды</a:t>
            </a:r>
            <a:endParaRPr lang="ru-RU" sz="1300" dirty="0"/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1449140" y="4406045"/>
            <a:ext cx="7443340" cy="1111187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88900" algn="just"/>
            <a:r>
              <a:rPr lang="ru-RU" sz="1200" dirty="0">
                <a:sym typeface="Symbol"/>
              </a:rPr>
              <a:t> </a:t>
            </a:r>
            <a:r>
              <a:rPr lang="ru-RU" sz="1300" dirty="0" smtClean="0"/>
              <a:t>применение </a:t>
            </a:r>
            <a:r>
              <a:rPr lang="ru-RU" sz="1300" dirty="0"/>
              <a:t>с 1 января 2015 года повышающих </a:t>
            </a:r>
            <a:r>
              <a:rPr lang="ru-RU" sz="1300" dirty="0" smtClean="0"/>
              <a:t>коэффициентов (при определении нормативов методом аналогов), </a:t>
            </a:r>
            <a:r>
              <a:rPr lang="ru-RU" sz="1300" dirty="0"/>
              <a:t>увеличивающих норматив потребления коммунальной услуги, в случае отсутствия коллективных (общедомовых) приборов учета и (или) индивидуальных, общих (квартирных) приборов учета при наличии технической возможности их установки</a:t>
            </a:r>
            <a:r>
              <a:rPr lang="ru-RU" sz="1300" dirty="0" smtClean="0"/>
              <a:t>.</a:t>
            </a:r>
          </a:p>
          <a:p>
            <a:pPr marL="374650" indent="-285750" algn="just">
              <a:buFontTx/>
              <a:buChar char="-"/>
            </a:pPr>
            <a:endParaRPr lang="ru-RU" sz="1300" dirty="0"/>
          </a:p>
        </p:txBody>
      </p:sp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1449140" y="1844824"/>
            <a:ext cx="7443340" cy="576064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88900" algn="just">
              <a:tabLst>
                <a:tab pos="266700" algn="l"/>
                <a:tab pos="444500" algn="l"/>
              </a:tabLst>
            </a:pPr>
            <a:r>
              <a:rPr lang="ru-RU" sz="1400" dirty="0">
                <a:sym typeface="Symbol"/>
              </a:rPr>
              <a:t></a:t>
            </a:r>
            <a:r>
              <a:rPr lang="ru-RU" sz="1200" dirty="0">
                <a:sym typeface="Symbol"/>
              </a:rPr>
              <a:t> </a:t>
            </a:r>
            <a:r>
              <a:rPr lang="ru-RU" sz="1300" dirty="0" smtClean="0">
                <a:sym typeface="Symbol"/>
              </a:rPr>
              <a:t>	</a:t>
            </a:r>
            <a:r>
              <a:rPr lang="ru-RU" sz="1300" dirty="0" smtClean="0"/>
              <a:t>исключение </a:t>
            </a:r>
            <a:r>
              <a:rPr lang="ru-RU" sz="1300" dirty="0"/>
              <a:t>обязанности оплаты коммунальной услуги по </a:t>
            </a:r>
            <a:r>
              <a:rPr lang="ru-RU" sz="1300" dirty="0" smtClean="0"/>
              <a:t>отоплению, </a:t>
            </a:r>
            <a:r>
              <a:rPr lang="ru-RU" sz="1300" dirty="0"/>
              <a:t>предоставленной на общедомовые </a:t>
            </a:r>
            <a:r>
              <a:rPr lang="ru-RU" sz="1300" dirty="0" smtClean="0"/>
              <a:t>нужды</a:t>
            </a:r>
            <a:endParaRPr lang="ru-RU" sz="1300" dirty="0"/>
          </a:p>
        </p:txBody>
      </p:sp>
      <p:sp>
        <p:nvSpPr>
          <p:cNvPr id="12" name="Прямоугольник 2"/>
          <p:cNvSpPr>
            <a:spLocks noChangeArrowheads="1"/>
          </p:cNvSpPr>
          <p:nvPr/>
        </p:nvSpPr>
        <p:spPr bwMode="auto">
          <a:xfrm>
            <a:off x="251520" y="5877272"/>
            <a:ext cx="7443340" cy="720080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88900" algn="just">
              <a:tabLst>
                <a:tab pos="266700" algn="l"/>
                <a:tab pos="444500" algn="l"/>
              </a:tabLst>
            </a:pPr>
            <a:r>
              <a:rPr lang="ru-RU" sz="1200" dirty="0">
                <a:sym typeface="Symbol"/>
              </a:rPr>
              <a:t> </a:t>
            </a:r>
            <a:r>
              <a:rPr lang="ru-RU" sz="1200" dirty="0" smtClean="0">
                <a:sym typeface="Symbol"/>
              </a:rPr>
              <a:t> </a:t>
            </a:r>
            <a:r>
              <a:rPr lang="ru-RU" sz="1300" dirty="0" smtClean="0"/>
              <a:t>закреплена ответственность по выявлению </a:t>
            </a:r>
            <a:r>
              <a:rPr lang="ru-RU" sz="1300" dirty="0"/>
              <a:t>управляющими </a:t>
            </a:r>
            <a:r>
              <a:rPr lang="ru-RU" sz="1300" dirty="0" smtClean="0"/>
              <a:t>организациями </a:t>
            </a:r>
            <a:r>
              <a:rPr lang="ru-RU" sz="1300" dirty="0"/>
              <a:t>лиц, не зарегистрированных в квартирах, а также возможность подачи акта в миграционную службу или </a:t>
            </a:r>
            <a:r>
              <a:rPr lang="ru-RU" sz="1300" dirty="0" smtClean="0"/>
              <a:t>ОВД</a:t>
            </a:r>
            <a:endParaRPr lang="ru-RU" sz="1300" dirty="0"/>
          </a:p>
        </p:txBody>
      </p:sp>
      <p:sp>
        <p:nvSpPr>
          <p:cNvPr id="13" name="Прямоугольник 2"/>
          <p:cNvSpPr>
            <a:spLocks noChangeArrowheads="1"/>
          </p:cNvSpPr>
          <p:nvPr/>
        </p:nvSpPr>
        <p:spPr bwMode="auto">
          <a:xfrm>
            <a:off x="251520" y="2861319"/>
            <a:ext cx="7443340" cy="1143745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88900" algn="just">
              <a:tabLst>
                <a:tab pos="266700" algn="l"/>
                <a:tab pos="444500" algn="l"/>
              </a:tabLst>
            </a:pPr>
            <a:r>
              <a:rPr lang="ru-RU" sz="1200" dirty="0" smtClean="0">
                <a:sym typeface="Symbol"/>
              </a:rPr>
              <a:t>	</a:t>
            </a:r>
            <a:r>
              <a:rPr lang="ru-RU" sz="1300" dirty="0" smtClean="0"/>
              <a:t>ограничение объема коммунальной услуги, </a:t>
            </a:r>
            <a:r>
              <a:rPr lang="ru-RU" sz="1300" dirty="0"/>
              <a:t>представленной на общедомовые </a:t>
            </a:r>
            <a:r>
              <a:rPr lang="ru-RU" sz="1300" dirty="0" smtClean="0"/>
              <a:t>нужды, нормативами потребления данной услуги (кроме случаев если: исполнителем коммунальной услуги является ресурсоснабжающая организация или если собственниками принято решение о распределении объема коммунальной услуги, превышающего нормативный объем)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657560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1234</Words>
  <Application>Microsoft Office PowerPoint</Application>
  <PresentationFormat>Экран (4:3)</PresentationFormat>
  <Paragraphs>167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1_Тема Office</vt:lpstr>
      <vt:lpstr>1_Пиксел</vt:lpstr>
      <vt:lpstr>Пиксел</vt:lpstr>
      <vt:lpstr>2_Пиксел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Богатько Надежда Витальевна</dc:creator>
  <cp:lastModifiedBy>Богатько Надежда Витальевна</cp:lastModifiedBy>
  <cp:revision>61</cp:revision>
  <cp:lastPrinted>2013-07-11T06:14:32Z</cp:lastPrinted>
  <dcterms:created xsi:type="dcterms:W3CDTF">2013-01-10T10:09:44Z</dcterms:created>
  <dcterms:modified xsi:type="dcterms:W3CDTF">2013-07-11T06:15:11Z</dcterms:modified>
</cp:coreProperties>
</file>